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5E5E5E"/>
        </a:solidFill>
        <a:effectLst/>
        <a:uFillTx/>
        <a:latin typeface="SF Mono Regular"/>
        <a:ea typeface="SF Mono Regular"/>
        <a:cs typeface="SF Mono Regular"/>
        <a:sym typeface="SF Mono Regular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5E5E5E"/>
        </a:solidFill>
        <a:effectLst/>
        <a:uFillTx/>
        <a:latin typeface="SF Mono Regular"/>
        <a:ea typeface="SF Mono Regular"/>
        <a:cs typeface="SF Mono Regular"/>
        <a:sym typeface="SF Mono Regular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5E5E5E"/>
        </a:solidFill>
        <a:effectLst/>
        <a:uFillTx/>
        <a:latin typeface="SF Mono Regular"/>
        <a:ea typeface="SF Mono Regular"/>
        <a:cs typeface="SF Mono Regular"/>
        <a:sym typeface="SF Mono Regular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5E5E5E"/>
        </a:solidFill>
        <a:effectLst/>
        <a:uFillTx/>
        <a:latin typeface="SF Mono Regular"/>
        <a:ea typeface="SF Mono Regular"/>
        <a:cs typeface="SF Mono Regular"/>
        <a:sym typeface="SF Mono Regular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5E5E5E"/>
        </a:solidFill>
        <a:effectLst/>
        <a:uFillTx/>
        <a:latin typeface="SF Mono Regular"/>
        <a:ea typeface="SF Mono Regular"/>
        <a:cs typeface="SF Mono Regular"/>
        <a:sym typeface="SF Mono Regular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5E5E5E"/>
        </a:solidFill>
        <a:effectLst/>
        <a:uFillTx/>
        <a:latin typeface="SF Mono Regular"/>
        <a:ea typeface="SF Mono Regular"/>
        <a:cs typeface="SF Mono Regular"/>
        <a:sym typeface="SF Mono Regular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5E5E5E"/>
        </a:solidFill>
        <a:effectLst/>
        <a:uFillTx/>
        <a:latin typeface="SF Mono Regular"/>
        <a:ea typeface="SF Mono Regular"/>
        <a:cs typeface="SF Mono Regular"/>
        <a:sym typeface="SF Mono Regular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5E5E5E"/>
        </a:solidFill>
        <a:effectLst/>
        <a:uFillTx/>
        <a:latin typeface="SF Mono Regular"/>
        <a:ea typeface="SF Mono Regular"/>
        <a:cs typeface="SF Mono Regular"/>
        <a:sym typeface="SF Mono Regular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5E5E5E"/>
        </a:solidFill>
        <a:effectLst/>
        <a:uFillTx/>
        <a:latin typeface="SF Mono Regular"/>
        <a:ea typeface="SF Mono Regular"/>
        <a:cs typeface="SF Mono Regular"/>
        <a:sym typeface="SF Mono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jpeg>
</file>

<file path=ppt/media/image1.png>
</file>

<file path=ppt/media/image1.tif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SF Mono 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SF Mono 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SF Mono 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SF Mono 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latin typeface="+mn-lt"/>
                <a:ea typeface="+mn-ea"/>
                <a:cs typeface="+mn-cs"/>
                <a:sym typeface="SF Mono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-angle exterior view of a modern building facade covered with aluminium discs under a clear, blue sky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Low-angle view of a modern, curved building under a cloudy sky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View from inside a modern white building with glass panels, looking up to a bright, partly cloudy sky"/>
          <p:cNvSpPr/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-angle view of the Azadi Tower in Tehran, Iran against a clear, bright sky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iew from inside a stone structure, looking out towards stairs and a clear, blue sky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 modern white building with glass panels against a clear, blue sky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mall section of a modern shell bridge in Qingdao, Shandong, China with a partly cloudy sky above"/>
          <p:cNvSpPr/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SF Mono Bold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SF Mono Bold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SF Mono Bold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SF Mono Bold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SF Mono Bold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SF Mono Bold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SF Mono Bold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SF Mono Bold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SF Mono Bold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SF Mono Regular"/>
          <a:ea typeface="SF Mono Regular"/>
          <a:cs typeface="SF Mono Regular"/>
          <a:sym typeface="SF Mono Regular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SF Mono Regular"/>
          <a:ea typeface="SF Mono Regular"/>
          <a:cs typeface="SF Mono Regular"/>
          <a:sym typeface="SF Mono Regular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SF Mono Regular"/>
          <a:ea typeface="SF Mono Regular"/>
          <a:cs typeface="SF Mono Regular"/>
          <a:sym typeface="SF Mono Regular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SF Mono Regular"/>
          <a:ea typeface="SF Mono Regular"/>
          <a:cs typeface="SF Mono Regular"/>
          <a:sym typeface="SF Mono Regular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SF Mono Regular"/>
          <a:ea typeface="SF Mono Regular"/>
          <a:cs typeface="SF Mono Regular"/>
          <a:sym typeface="SF Mono Regular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SF Mono Regular"/>
          <a:ea typeface="SF Mono Regular"/>
          <a:cs typeface="SF Mono Regular"/>
          <a:sym typeface="SF Mono Regular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SF Mono Regular"/>
          <a:ea typeface="SF Mono Regular"/>
          <a:cs typeface="SF Mono Regular"/>
          <a:sym typeface="SF Mono Regular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SF Mono Regular"/>
          <a:ea typeface="SF Mono Regular"/>
          <a:cs typeface="SF Mono Regular"/>
          <a:sym typeface="SF Mono Regular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SF Mono Regular"/>
          <a:ea typeface="SF Mono Regular"/>
          <a:cs typeface="SF Mono Regular"/>
          <a:sym typeface="SF Mono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tif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github.com/andreafra/ppl" TargetMode="External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mailto:andrea.franchini@polimi.it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ndrea Franchini – andrea.franchini@polimi.i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Andrea Franchini – andrea.franchini@polimi.it</a:t>
            </a:r>
          </a:p>
        </p:txBody>
      </p:sp>
      <p:sp>
        <p:nvSpPr>
          <p:cNvPr id="152" name="Racke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</a:t>
            </a:r>
          </a:p>
        </p:txBody>
      </p:sp>
      <p:sp>
        <p:nvSpPr>
          <p:cNvPr id="153" name="A.Y. 2023-24 Principles of Programming Language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A.Y. 2023-24</a:t>
            </a:r>
            <a:br/>
            <a:r>
              <a:t>Principles of Programming Languages</a:t>
            </a:r>
          </a:p>
        </p:txBody>
      </p:sp>
      <p:sp>
        <p:nvSpPr>
          <p:cNvPr id="154" name="Slide Numb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207" name="Functional programming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Functional programming</a:t>
            </a:r>
          </a:p>
        </p:txBody>
      </p:sp>
      <p:sp>
        <p:nvSpPr>
          <p:cNvPr id="208" name="(define sum…"/>
          <p:cNvSpPr txBox="1"/>
          <p:nvPr>
            <p:ph type="body" sz="quarter" idx="1"/>
          </p:nvPr>
        </p:nvSpPr>
        <p:spPr>
          <a:xfrm>
            <a:off x="1206500" y="4248504"/>
            <a:ext cx="8561221" cy="3942331"/>
          </a:xfrm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005CC5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D73A49"/>
                </a:solidFill>
              </a:rPr>
              <a:t>define</a:t>
            </a:r>
            <a:r>
              <a:rPr>
                <a:solidFill>
                  <a:srgbClr val="24292E"/>
                </a:solidFill>
              </a:rPr>
              <a:t> </a:t>
            </a:r>
            <a:r>
              <a:t>sum</a:t>
            </a:r>
            <a:endParaRPr>
              <a:solidFill>
                <a:srgbClr val="24292E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24292E"/>
                </a:solidFill>
              </a:defRPr>
            </a:pPr>
            <a:r>
              <a:t>  (</a:t>
            </a:r>
            <a:r>
              <a:rPr>
                <a:solidFill>
                  <a:srgbClr val="D73A49"/>
                </a:solidFill>
              </a:rPr>
              <a:t>λ</a:t>
            </a:r>
            <a:r>
              <a:t> (</a:t>
            </a:r>
            <a:r>
              <a:rPr>
                <a:solidFill>
                  <a:srgbClr val="E36209"/>
                </a:solidFill>
              </a:rPr>
              <a:t>x y</a:t>
            </a:r>
            <a:r>
              <a:t>) (</a:t>
            </a:r>
            <a:r>
              <a:rPr>
                <a:solidFill>
                  <a:srgbClr val="005CC5"/>
                </a:solidFill>
              </a:rPr>
              <a:t>+</a:t>
            </a:r>
            <a:r>
              <a:t> x y)))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24292E"/>
                </a:solidFill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24292E"/>
                </a:solidFill>
              </a:defRPr>
            </a:pPr>
            <a:r>
              <a:t>Looks ugly? Here’s some syntactic sugar:</a:t>
            </a:r>
          </a:p>
        </p:txBody>
      </p:sp>
      <p:grpSp>
        <p:nvGrpSpPr>
          <p:cNvPr id="216" name="Group"/>
          <p:cNvGrpSpPr/>
          <p:nvPr/>
        </p:nvGrpSpPr>
        <p:grpSpPr>
          <a:xfrm>
            <a:off x="6201670" y="8601470"/>
            <a:ext cx="17379505" cy="4521573"/>
            <a:chOff x="0" y="0"/>
            <a:chExt cx="17379503" cy="4521572"/>
          </a:xfrm>
        </p:grpSpPr>
        <p:sp>
          <p:nvSpPr>
            <p:cNvPr id="209" name="(define (sum x y) (+ x y))"/>
            <p:cNvSpPr txBox="1"/>
            <p:nvPr/>
          </p:nvSpPr>
          <p:spPr>
            <a:xfrm>
              <a:off x="1034352" y="-1"/>
              <a:ext cx="9911954" cy="157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457200">
                <a:defRPr>
                  <a:solidFill>
                    <a:srgbClr val="D73A49"/>
                  </a:solidFill>
                </a:defRPr>
              </a:pPr>
              <a:r>
                <a:rPr>
                  <a:solidFill>
                    <a:srgbClr val="24292E"/>
                  </a:solidFill>
                </a:rPr>
                <a:t>(</a:t>
              </a:r>
              <a:r>
                <a:t>define</a:t>
              </a:r>
              <a:r>
                <a:rPr>
                  <a:solidFill>
                    <a:srgbClr val="24292E"/>
                  </a:solidFill>
                </a:rPr>
                <a:t> (</a:t>
              </a:r>
              <a:r>
                <a:rPr>
                  <a:solidFill>
                    <a:srgbClr val="6F42C1"/>
                  </a:solidFill>
                </a:rPr>
                <a:t>sum</a:t>
              </a:r>
              <a:r>
                <a:rPr>
                  <a:solidFill>
                    <a:srgbClr val="24292E"/>
                  </a:solidFill>
                </a:rPr>
                <a:t> </a:t>
              </a:r>
              <a:r>
                <a:rPr>
                  <a:solidFill>
                    <a:srgbClr val="E36209"/>
                  </a:solidFill>
                </a:rPr>
                <a:t>x y</a:t>
              </a:r>
              <a:r>
                <a:rPr>
                  <a:solidFill>
                    <a:srgbClr val="24292E"/>
                  </a:solidFill>
                </a:rPr>
                <a:t>) </a:t>
              </a:r>
              <a:r>
                <a:t>(</a:t>
              </a:r>
              <a:r>
                <a:rPr>
                  <a:solidFill>
                    <a:srgbClr val="005CC5"/>
                  </a:solidFill>
                </a:rPr>
                <a:t>+</a:t>
              </a:r>
              <a:r>
                <a:t> x y)</a:t>
              </a:r>
              <a:r>
                <a:rPr>
                  <a:solidFill>
                    <a:srgbClr val="24292E"/>
                  </a:solidFill>
                </a:rPr>
                <a:t>)</a:t>
              </a:r>
            </a:p>
          </p:txBody>
        </p:sp>
        <p:sp>
          <p:nvSpPr>
            <p:cNvPr id="210" name="A list of (id arg1 arg2 …)"/>
            <p:cNvSpPr txBox="1"/>
            <p:nvPr/>
          </p:nvSpPr>
          <p:spPr>
            <a:xfrm>
              <a:off x="0" y="2413545"/>
              <a:ext cx="9911954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A list of (</a:t>
              </a:r>
              <a:r>
                <a:rPr>
                  <a:latin typeface="+mn-lt"/>
                  <a:ea typeface="+mn-ea"/>
                  <a:cs typeface="+mn-cs"/>
                  <a:sym typeface="SF Mono Bold"/>
                </a:rPr>
                <a:t>id</a:t>
              </a:r>
              <a:r>
                <a:t> </a:t>
              </a:r>
              <a:r>
                <a:rPr i="1"/>
                <a:t>arg1</a:t>
              </a:r>
              <a:r>
                <a:t> </a:t>
              </a:r>
              <a:r>
                <a:rPr i="1"/>
                <a:t>arg2</a:t>
              </a:r>
              <a:r>
                <a:t> …)</a:t>
              </a:r>
            </a:p>
          </p:txBody>
        </p:sp>
        <p:sp>
          <p:nvSpPr>
            <p:cNvPr id="211" name="body (one or more expressions)"/>
            <p:cNvSpPr txBox="1"/>
            <p:nvPr/>
          </p:nvSpPr>
          <p:spPr>
            <a:xfrm>
              <a:off x="5960218" y="3683372"/>
              <a:ext cx="11419286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body (one or more expressions)</a:t>
              </a:r>
            </a:p>
          </p:txBody>
        </p:sp>
        <p:sp>
          <p:nvSpPr>
            <p:cNvPr id="212" name="Line"/>
            <p:cNvSpPr/>
            <p:nvPr/>
          </p:nvSpPr>
          <p:spPr>
            <a:xfrm flipV="1">
              <a:off x="4846586" y="906835"/>
              <a:ext cx="173856" cy="1473644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13" name="Line"/>
            <p:cNvSpPr/>
            <p:nvPr/>
          </p:nvSpPr>
          <p:spPr>
            <a:xfrm flipV="1">
              <a:off x="6194334" y="906835"/>
              <a:ext cx="1" cy="1459067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14" name="Line"/>
            <p:cNvSpPr/>
            <p:nvPr/>
          </p:nvSpPr>
          <p:spPr>
            <a:xfrm flipH="1" flipV="1">
              <a:off x="6935060" y="906834"/>
              <a:ext cx="930284" cy="1441854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15" name="Line"/>
            <p:cNvSpPr/>
            <p:nvPr/>
          </p:nvSpPr>
          <p:spPr>
            <a:xfrm flipH="1" flipV="1">
              <a:off x="9426112" y="1135955"/>
              <a:ext cx="2142664" cy="2456256"/>
            </a:xfrm>
            <a:prstGeom prst="line">
              <a:avLst/>
            </a:prstGeom>
            <a:noFill/>
            <a:ln w="63500" cap="flat">
              <a:solidFill>
                <a:srgbClr val="5E5E5E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</p:grpSp>
      <p:sp>
        <p:nvSpPr>
          <p:cNvPr id="217" name="Also note that there is no ‘return’ keyword: the result of the last expression is returned."/>
          <p:cNvSpPr txBox="1"/>
          <p:nvPr/>
        </p:nvSpPr>
        <p:spPr>
          <a:xfrm>
            <a:off x="11395633" y="4248504"/>
            <a:ext cx="12185542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solidFill>
                  <a:srgbClr val="000000"/>
                </a:solidFill>
              </a:defRPr>
            </a:pPr>
            <a:r>
              <a:t>Also note that there is no ‘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return</a:t>
            </a:r>
            <a:r>
              <a:t>’ keyword: the result of the last expression is returned.</a:t>
            </a:r>
          </a:p>
        </p:txBody>
      </p:sp>
      <p:sp>
        <p:nvSpPr>
          <p:cNvPr id="21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7" grpId="3"/>
      <p:bldP build="whole" bldLvl="1" animBg="1" rev="0" advAuto="0" spid="216" grpId="2"/>
      <p:bldP build="p" bldLvl="5" animBg="1" rev="0" advAuto="0" spid="20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221" name="Homoiconic: Code is Dat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Homoiconic: Code is Data</a:t>
            </a:r>
          </a:p>
        </p:txBody>
      </p:sp>
      <p:sp>
        <p:nvSpPr>
          <p:cNvPr id="222" name="In (f x y) we’re trying to call a function ‘f’ with ‘x’ and ‘y’ as arguments. What if we want them as a list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1312" indent="-591312" defTabSz="2365188">
              <a:spcBef>
                <a:spcPts val="4300"/>
              </a:spcBef>
              <a:defRPr sz="4656"/>
            </a:pPr>
            <a:r>
              <a:t>In (f x y) we’re trying to call a function ‘f’ with ‘x’ and ‘y’ as arguments. </a:t>
            </a:r>
            <a:r>
              <a:rPr i="1"/>
              <a:t>What if we want them as a list? </a:t>
            </a:r>
            <a:endParaRPr i="1"/>
          </a:p>
          <a:p>
            <a:pPr marL="591312" indent="-591312" defTabSz="2365188">
              <a:spcBef>
                <a:spcPts val="4300"/>
              </a:spcBef>
              <a:defRPr sz="4656"/>
            </a:pPr>
            <a:r>
              <a:t>We use ‘quote’ (aka ‘ - single quote)</a:t>
            </a:r>
            <a:br/>
            <a:br/>
            <a:r>
              <a:t>‘(f x y) is now a list</a:t>
            </a:r>
            <a:br/>
            <a:br/>
            <a:r>
              <a:t>‘(+ 1 2) ; =&gt; (+ 1 2)</a:t>
            </a:r>
            <a:br/>
            <a:r>
              <a:t> (+ 1 2) ; =&gt; 3</a:t>
            </a:r>
          </a:p>
          <a:p>
            <a:pPr marL="591312" indent="-591312" defTabSz="2365188">
              <a:spcBef>
                <a:spcPts val="4300"/>
              </a:spcBef>
              <a:defRPr sz="4656"/>
            </a:pPr>
            <a:r>
              <a:t>‘quote’ prevents evaluation. Remember that S-expressions are lists, where the first elements is the id of a procedure.</a:t>
            </a:r>
          </a:p>
        </p:txBody>
      </p:sp>
      <p:sp>
        <p:nvSpPr>
          <p:cNvPr id="2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2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226" name="Homoiconic: Code is Dat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Homoiconic: Code is Data</a:t>
            </a:r>
          </a:p>
        </p:txBody>
      </p:sp>
      <p:sp>
        <p:nvSpPr>
          <p:cNvPr id="227" name="If we want to partially evaluate an expression, like:   (1 (+ 2 3) 4) ; we want ‘(1 5 4)  ‘(1 (+ 2 3) 4) ; =&gt; ‘(1 (+ 2 3) 4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 we want to partially evaluate an expression, like:</a:t>
            </a:r>
            <a:br/>
            <a:br/>
            <a:r>
              <a:t> </a:t>
            </a: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005CC5"/>
                </a:solidFill>
              </a:rPr>
              <a:t>1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005CC5"/>
                </a:solidFill>
              </a:rPr>
              <a:t>+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2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3</a:t>
            </a:r>
            <a:r>
              <a:rPr>
                <a:solidFill>
                  <a:srgbClr val="24292E"/>
                </a:solidFill>
              </a:rPr>
              <a:t>) </a:t>
            </a:r>
            <a:r>
              <a:rPr>
                <a:solidFill>
                  <a:srgbClr val="005CC5"/>
                </a:solidFill>
              </a:rPr>
              <a:t>4</a:t>
            </a:r>
            <a:r>
              <a:rPr>
                <a:solidFill>
                  <a:srgbClr val="24292E"/>
                </a:solidFill>
              </a:rPr>
              <a:t>) </a:t>
            </a:r>
            <a:r>
              <a:rPr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rPr>
              <a:t>; we want ‘(1 5 4)</a:t>
            </a:r>
            <a:br>
              <a:rPr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rPr>
            </a:br>
            <a:br/>
            <a:r>
              <a:t>‘</a:t>
            </a: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005CC5"/>
                </a:solidFill>
              </a:rPr>
              <a:t>1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005CC5"/>
                </a:solidFill>
              </a:rPr>
              <a:t>+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2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3</a:t>
            </a:r>
            <a:r>
              <a:rPr>
                <a:solidFill>
                  <a:srgbClr val="24292E"/>
                </a:solidFill>
              </a:rPr>
              <a:t>) </a:t>
            </a:r>
            <a:r>
              <a:rPr>
                <a:solidFill>
                  <a:srgbClr val="005CC5"/>
                </a:solidFill>
              </a:rPr>
              <a:t>4</a:t>
            </a:r>
            <a:r>
              <a:rPr>
                <a:solidFill>
                  <a:srgbClr val="24292E"/>
                </a:solidFill>
              </a:rPr>
              <a:t>) </a:t>
            </a:r>
            <a:r>
              <a:rPr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rPr>
              <a:t>; =&gt; ‘(1 (+ 2 3) 4)</a:t>
            </a:r>
            <a:endParaRPr>
              <a:solidFill>
                <a:srgbClr val="24292E"/>
              </a:solidFill>
            </a:endParaRPr>
          </a:p>
          <a:p>
            <a:pPr/>
            <a:r>
              <a:rPr>
                <a:solidFill>
                  <a:srgbClr val="24292E"/>
                </a:solidFill>
              </a:rPr>
              <a:t>‘quote’ does not work: it makes the expression a constant.</a:t>
            </a:r>
          </a:p>
        </p:txBody>
      </p:sp>
      <p:sp>
        <p:nvSpPr>
          <p:cNvPr id="2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231" name="Homoiconic: Code is Dat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Homoiconic: Code is Data</a:t>
            </a:r>
          </a:p>
        </p:txBody>
      </p:sp>
      <p:sp>
        <p:nvSpPr>
          <p:cNvPr id="232" name="We can use ‘quasiquote’ (aka ` - backtick) and ‘unquote’ (aka , - comma):  `(1 ,(+ 2 3) 4) ; =&gt; ‘(1 5 4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rgbClr val="000000"/>
              </a:buClr>
            </a:pPr>
            <a:r>
              <a:t>We can use ‘quasiquote’ (aka ` - backtick) and ‘unquote’ (aka , - comma):</a:t>
            </a:r>
            <a:br/>
            <a:br/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SF Mono Bold"/>
              </a:rPr>
              <a:t>`</a:t>
            </a: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005CC5"/>
                </a:solidFill>
              </a:rPr>
              <a:t>1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SF Mono Bold"/>
              </a:rPr>
              <a:t>,</a:t>
            </a: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005CC5"/>
                </a:solidFill>
              </a:rPr>
              <a:t>+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2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3</a:t>
            </a:r>
            <a:r>
              <a:rPr>
                <a:solidFill>
                  <a:srgbClr val="24292E"/>
                </a:solidFill>
              </a:rPr>
              <a:t>) </a:t>
            </a:r>
            <a:r>
              <a:rPr>
                <a:solidFill>
                  <a:srgbClr val="005CC5"/>
                </a:solidFill>
              </a:rPr>
              <a:t>4</a:t>
            </a:r>
            <a:r>
              <a:rPr>
                <a:solidFill>
                  <a:srgbClr val="24292E"/>
                </a:solidFill>
              </a:rPr>
              <a:t>) </a:t>
            </a:r>
            <a:r>
              <a:t>; =&gt; ‘(1 5 4)</a:t>
            </a:r>
          </a:p>
          <a:p>
            <a:pPr>
              <a:buClr>
                <a:srgbClr val="000000"/>
              </a:buClr>
            </a:pPr>
          </a:p>
          <a:p>
            <a:pPr>
              <a:buClr>
                <a:srgbClr val="000000"/>
              </a:buClr>
            </a:pPr>
            <a:r>
              <a:t>‘unquote’ must be used in a ‘quasiquote’</a:t>
            </a:r>
          </a:p>
          <a:p>
            <a:pPr>
              <a:buClr>
                <a:srgbClr val="000000"/>
              </a:buClr>
            </a:pPr>
            <a:r>
              <a:t>To evaluate a list such as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‘</a:t>
            </a:r>
            <a:r>
              <a:rPr>
                <a:solidFill>
                  <a:srgbClr val="24292E"/>
                </a:solidFill>
              </a:rPr>
              <a:t>(</a:t>
            </a:r>
            <a:r>
              <a:t>+</a:t>
            </a:r>
            <a:r>
              <a:rPr>
                <a:solidFill>
                  <a:srgbClr val="24292E"/>
                </a:solidFill>
              </a:rPr>
              <a:t> </a:t>
            </a:r>
            <a:r>
              <a:t>1</a:t>
            </a:r>
            <a:r>
              <a:rPr>
                <a:solidFill>
                  <a:srgbClr val="24292E"/>
                </a:solidFill>
              </a:rPr>
              <a:t> </a:t>
            </a:r>
            <a:r>
              <a:t>2</a:t>
            </a:r>
            <a:r>
              <a:rPr>
                <a:solidFill>
                  <a:srgbClr val="24292E"/>
                </a:solidFill>
              </a:rPr>
              <a:t> </a:t>
            </a:r>
            <a:r>
              <a:t>3</a:t>
            </a:r>
            <a:r>
              <a:rPr>
                <a:solidFill>
                  <a:srgbClr val="24292E"/>
                </a:solidFill>
              </a:rPr>
              <a:t>) we can use ‘eval’:</a:t>
            </a:r>
            <a:br>
              <a:rPr>
                <a:solidFill>
                  <a:srgbClr val="24292E"/>
                </a:solidFill>
              </a:rPr>
            </a:br>
            <a:br>
              <a:rPr>
                <a:solidFill>
                  <a:srgbClr val="24292E"/>
                </a:solidFill>
              </a:rPr>
            </a:b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+mn-lt"/>
                <a:ea typeface="+mn-ea"/>
                <a:cs typeface="+mn-cs"/>
                <a:sym typeface="SF Mono Bold"/>
              </a:rPr>
              <a:t>eval</a:t>
            </a:r>
            <a:r>
              <a:rPr>
                <a:solidFill>
                  <a:srgbClr val="24292E"/>
                </a:solidFill>
              </a:rPr>
              <a:t> </a:t>
            </a:r>
            <a:r>
              <a:t>`</a:t>
            </a:r>
            <a:r>
              <a:rPr>
                <a:solidFill>
                  <a:srgbClr val="24292E"/>
                </a:solidFill>
              </a:rPr>
              <a:t>(</a:t>
            </a:r>
            <a:r>
              <a:t>+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1 2 3</a:t>
            </a:r>
            <a:r>
              <a:rPr>
                <a:solidFill>
                  <a:srgbClr val="24292E"/>
                </a:solidFill>
              </a:rPr>
              <a:t>))</a:t>
            </a:r>
          </a:p>
        </p:txBody>
      </p:sp>
      <p:sp>
        <p:nvSpPr>
          <p:cNvPr id="233" name="Line"/>
          <p:cNvSpPr/>
          <p:nvPr/>
        </p:nvSpPr>
        <p:spPr>
          <a:xfrm>
            <a:off x="3446275" y="7337522"/>
            <a:ext cx="2877503" cy="1"/>
          </a:xfrm>
          <a:prstGeom prst="line">
            <a:avLst/>
          </a:prstGeom>
          <a:ln w="101600">
            <a:solidFill>
              <a:schemeClr val="accent3">
                <a:hueOff val="362282"/>
                <a:satOff val="31803"/>
                <a:lumOff val="-1824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4" name="evaluate this"/>
          <p:cNvSpPr txBox="1"/>
          <p:nvPr/>
        </p:nvSpPr>
        <p:spPr>
          <a:xfrm>
            <a:off x="5723226" y="7754707"/>
            <a:ext cx="501312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defRPr>
            </a:lvl1pPr>
          </a:lstStyle>
          <a:p>
            <a:pPr/>
            <a:r>
              <a:t>evaluate this</a:t>
            </a:r>
          </a:p>
        </p:txBody>
      </p:sp>
      <p:sp>
        <p:nvSpPr>
          <p:cNvPr id="235" name="Line"/>
          <p:cNvSpPr/>
          <p:nvPr/>
        </p:nvSpPr>
        <p:spPr>
          <a:xfrm flipH="1" flipV="1">
            <a:off x="4885026" y="7335606"/>
            <a:ext cx="802280" cy="802280"/>
          </a:xfrm>
          <a:prstGeom prst="line">
            <a:avLst/>
          </a:prstGeom>
          <a:ln w="1016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239" name="Call-by-Valu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Call-by-Value</a:t>
            </a:r>
          </a:p>
        </p:txBody>
      </p:sp>
      <p:sp>
        <p:nvSpPr>
          <p:cNvPr id="240" name="Objects are allocated on the heap!…"/>
          <p:cNvSpPr txBox="1"/>
          <p:nvPr>
            <p:ph type="body" sz="half" idx="1"/>
          </p:nvPr>
        </p:nvSpPr>
        <p:spPr>
          <a:xfrm>
            <a:off x="1206500" y="4248504"/>
            <a:ext cx="10884170" cy="8256012"/>
          </a:xfrm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buClr>
                <a:srgbClr val="000000"/>
              </a:buClr>
              <a:defRPr sz="4752"/>
            </a:pPr>
            <a:r>
              <a:t>Objects are allocated on the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heap!</a:t>
            </a:r>
            <a:endParaRPr>
              <a:latin typeface="+mn-lt"/>
              <a:ea typeface="+mn-ea"/>
              <a:cs typeface="+mn-cs"/>
              <a:sym typeface="SF Mono Bold"/>
            </a:endParaRPr>
          </a:p>
          <a:p>
            <a:pPr marL="603504" indent="-603504" defTabSz="2413955">
              <a:spcBef>
                <a:spcPts val="4400"/>
              </a:spcBef>
              <a:buClr>
                <a:srgbClr val="000000"/>
              </a:buClr>
              <a:defRPr sz="4752"/>
            </a:pPr>
            <a:r>
              <a:rPr>
                <a:latin typeface="+mn-lt"/>
                <a:ea typeface="+mn-ea"/>
                <a:cs typeface="+mn-cs"/>
                <a:sym typeface="SF Mono Bold"/>
              </a:rPr>
              <a:t>References </a:t>
            </a:r>
            <a:r>
              <a:t>are passed by value.</a:t>
            </a:r>
          </a:p>
          <a:p>
            <a:pPr marL="603504" indent="-603504" defTabSz="2413955">
              <a:spcBef>
                <a:spcPts val="4400"/>
              </a:spcBef>
              <a:buClr>
                <a:srgbClr val="000000"/>
              </a:buClr>
              <a:defRPr sz="4752"/>
            </a:pPr>
            <a:r>
              <a:t>It behaves just like in Java.</a:t>
            </a:r>
          </a:p>
          <a:p>
            <a:pPr marL="603504" indent="-603504" defTabSz="2413955">
              <a:spcBef>
                <a:spcPts val="4400"/>
              </a:spcBef>
              <a:buClr>
                <a:srgbClr val="000000"/>
              </a:buClr>
              <a:defRPr sz="4752"/>
            </a:pPr>
            <a:r>
              <a:t>‘x’ in ‘set-local’ is not the same as the ‘x’ outside. It is just a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copy</a:t>
            </a:r>
            <a:r>
              <a:t>.</a:t>
            </a:r>
          </a:p>
        </p:txBody>
      </p:sp>
      <p:sp>
        <p:nvSpPr>
          <p:cNvPr id="2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2" name="(define (set-local x)…"/>
          <p:cNvSpPr txBox="1"/>
          <p:nvPr/>
        </p:nvSpPr>
        <p:spPr>
          <a:xfrm>
            <a:off x="13276177" y="4248504"/>
            <a:ext cx="8781455" cy="721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D73A49"/>
                </a:solidFill>
              </a:rPr>
              <a:t>define</a:t>
            </a:r>
            <a:r>
              <a:rPr>
                <a:solidFill>
                  <a:srgbClr val="24292E"/>
                </a:solidFill>
              </a:rPr>
              <a:t> (</a:t>
            </a:r>
            <a:r>
              <a:t>set-local</a:t>
            </a:r>
            <a:r>
              <a:rPr>
                <a:solidFill>
                  <a:srgbClr val="24292E"/>
                </a:solidFill>
              </a:rPr>
              <a:t> x)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  (</a:t>
            </a:r>
            <a:r>
              <a:t>set!</a:t>
            </a:r>
            <a:r>
              <a:rPr>
                <a:solidFill>
                  <a:srgbClr val="24292E"/>
                </a:solidFill>
              </a:rPr>
              <a:t> x </a:t>
            </a:r>
            <a:r>
              <a:rPr>
                <a:solidFill>
                  <a:srgbClr val="005CC5"/>
                </a:solidFill>
              </a:rPr>
              <a:t>3</a:t>
            </a:r>
            <a:r>
              <a:rPr>
                <a:solidFill>
                  <a:srgbClr val="24292E"/>
                </a:solidFill>
              </a:rPr>
              <a:t>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  (</a:t>
            </a:r>
            <a:r>
              <a:t>displayln</a:t>
            </a:r>
            <a:r>
              <a:rPr>
                <a:solidFill>
                  <a:srgbClr val="24292E"/>
                </a:solidFill>
              </a:rPr>
              <a:t> x)) </a:t>
            </a:r>
            <a:r>
              <a:rPr>
                <a:solidFill>
                  <a:srgbClr val="6A737D"/>
                </a:solidFill>
              </a:rPr>
              <a:t>; =&gt; 3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24292E"/>
                </a:solidFill>
              </a:defRPr>
            </a:pPr>
          </a:p>
          <a:p>
            <a:pPr algn="l" defTabSz="457200">
              <a:defRPr>
                <a:solidFill>
                  <a:srgbClr val="D73A49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define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6F42C1"/>
                </a:solidFill>
              </a:rPr>
              <a:t>x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1</a:t>
            </a:r>
            <a:r>
              <a:rPr>
                <a:solidFill>
                  <a:srgbClr val="24292E"/>
                </a:solidFill>
              </a:rPr>
              <a:t>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set!</a:t>
            </a:r>
            <a:r>
              <a:rPr>
                <a:solidFill>
                  <a:srgbClr val="24292E"/>
                </a:solidFill>
              </a:rPr>
              <a:t> x </a:t>
            </a:r>
            <a:r>
              <a:rPr>
                <a:solidFill>
                  <a:srgbClr val="005CC5"/>
                </a:solidFill>
              </a:rPr>
              <a:t>2</a:t>
            </a:r>
            <a:r>
              <a:rPr>
                <a:solidFill>
                  <a:srgbClr val="24292E"/>
                </a:solidFill>
              </a:rPr>
              <a:t>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displayln</a:t>
            </a:r>
            <a:r>
              <a:rPr>
                <a:solidFill>
                  <a:srgbClr val="24292E"/>
                </a:solidFill>
              </a:rPr>
              <a:t> x) </a:t>
            </a:r>
            <a:r>
              <a:rPr>
                <a:solidFill>
                  <a:srgbClr val="6A737D"/>
                </a:solidFill>
              </a:rPr>
              <a:t>; =&gt; 2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set-local</a:t>
            </a:r>
            <a:r>
              <a:rPr>
                <a:solidFill>
                  <a:srgbClr val="24292E"/>
                </a:solidFill>
              </a:rPr>
              <a:t> x)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displayln</a:t>
            </a:r>
            <a:r>
              <a:rPr>
                <a:solidFill>
                  <a:srgbClr val="24292E"/>
                </a:solidFill>
              </a:rPr>
              <a:t> x) </a:t>
            </a:r>
            <a:r>
              <a:rPr>
                <a:solidFill>
                  <a:srgbClr val="6A737D"/>
                </a:solidFill>
              </a:rPr>
              <a:t>; =&gt; 2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 sz="160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3" name="Line"/>
          <p:cNvSpPr/>
          <p:nvPr/>
        </p:nvSpPr>
        <p:spPr>
          <a:xfrm>
            <a:off x="3102458" y="2531251"/>
            <a:ext cx="17310355" cy="73749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210" fill="norm" stroke="1" extrusionOk="0">
                <a:moveTo>
                  <a:pt x="0" y="21210"/>
                </a:moveTo>
                <a:cubicBezTo>
                  <a:pt x="1626" y="19737"/>
                  <a:pt x="3362" y="19113"/>
                  <a:pt x="5090" y="19347"/>
                </a:cubicBezTo>
                <a:cubicBezTo>
                  <a:pt x="7053" y="19614"/>
                  <a:pt x="9262" y="20755"/>
                  <a:pt x="10652" y="17381"/>
                </a:cubicBezTo>
                <a:cubicBezTo>
                  <a:pt x="12292" y="13401"/>
                  <a:pt x="11117" y="6447"/>
                  <a:pt x="12747" y="2512"/>
                </a:cubicBezTo>
                <a:cubicBezTo>
                  <a:pt x="13948" y="-390"/>
                  <a:pt x="15709" y="-323"/>
                  <a:pt x="17241" y="469"/>
                </a:cubicBezTo>
                <a:cubicBezTo>
                  <a:pt x="18787" y="1268"/>
                  <a:pt x="20260" y="2809"/>
                  <a:pt x="21600" y="5178"/>
                </a:cubicBezTo>
              </a:path>
            </a:pathLst>
          </a:custGeom>
          <a:ln w="101600">
            <a:solidFill>
              <a:schemeClr val="accent4">
                <a:hueOff val="-1247790"/>
                <a:lumOff val="-1232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4" name="Line"/>
          <p:cNvSpPr/>
          <p:nvPr/>
        </p:nvSpPr>
        <p:spPr>
          <a:xfrm>
            <a:off x="6284733" y="11057691"/>
            <a:ext cx="11148024" cy="16946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435" fill="norm" stroke="1" extrusionOk="0">
                <a:moveTo>
                  <a:pt x="0" y="10257"/>
                </a:moveTo>
                <a:cubicBezTo>
                  <a:pt x="4150" y="19089"/>
                  <a:pt x="8609" y="21600"/>
                  <a:pt x="12966" y="17558"/>
                </a:cubicBezTo>
                <a:cubicBezTo>
                  <a:pt x="15995" y="14748"/>
                  <a:pt x="18918" y="8804"/>
                  <a:pt x="21600" y="0"/>
                </a:cubicBezTo>
              </a:path>
            </a:pathLst>
          </a:custGeom>
          <a:ln w="101600">
            <a:solidFill>
              <a:schemeClr val="accent3">
                <a:hueOff val="914338"/>
                <a:satOff val="31515"/>
                <a:lumOff val="-30790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247" name="Call-by-Valu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Call-by-Value</a:t>
            </a:r>
          </a:p>
        </p:txBody>
      </p:sp>
      <p:sp>
        <p:nvSpPr>
          <p:cNvPr id="248" name="In this case, ‘v’ is just the reference to a vector #(1 2 3).…"/>
          <p:cNvSpPr txBox="1"/>
          <p:nvPr>
            <p:ph type="body" sz="half" idx="1"/>
          </p:nvPr>
        </p:nvSpPr>
        <p:spPr>
          <a:xfrm>
            <a:off x="1206500" y="4248504"/>
            <a:ext cx="9486027" cy="8256012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0000"/>
              </a:buClr>
            </a:pPr>
            <a:r>
              <a:t>In this case, ‘v’ is just the reference to a vector #(1 2 3).</a:t>
            </a:r>
          </a:p>
          <a:p>
            <a:pPr>
              <a:buClr>
                <a:srgbClr val="000000"/>
              </a:buClr>
            </a:pPr>
            <a:r>
              <a:t>Therefore, if we modify it in ‘set-vector’ we’re actually affecting the real (and only) one.</a:t>
            </a:r>
          </a:p>
        </p:txBody>
      </p:sp>
      <p:sp>
        <p:nvSpPr>
          <p:cNvPr id="2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0" name="(define (set-vector v)…"/>
          <p:cNvSpPr txBox="1"/>
          <p:nvPr/>
        </p:nvSpPr>
        <p:spPr>
          <a:xfrm>
            <a:off x="11014806" y="4248504"/>
            <a:ext cx="12549784" cy="525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D73A49"/>
                </a:solidFill>
              </a:rPr>
              <a:t>define</a:t>
            </a:r>
            <a:r>
              <a:rPr>
                <a:solidFill>
                  <a:srgbClr val="24292E"/>
                </a:solidFill>
              </a:rPr>
              <a:t> (</a:t>
            </a:r>
            <a:r>
              <a:t>set-vector</a:t>
            </a:r>
            <a:r>
              <a:rPr>
                <a:solidFill>
                  <a:srgbClr val="24292E"/>
                </a:solidFill>
              </a:rPr>
              <a:t> v)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  (</a:t>
            </a:r>
            <a:r>
              <a:t>vector-set!</a:t>
            </a:r>
            <a:r>
              <a:rPr>
                <a:solidFill>
                  <a:srgbClr val="24292E"/>
                </a:solidFill>
              </a:rPr>
              <a:t> v </a:t>
            </a:r>
            <a:r>
              <a:rPr>
                <a:solidFill>
                  <a:srgbClr val="005CC5"/>
                </a:solidFill>
              </a:rPr>
              <a:t>1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32F62"/>
                </a:solidFill>
              </a:rPr>
              <a:t>"Hi"</a:t>
            </a:r>
            <a:r>
              <a:rPr>
                <a:solidFill>
                  <a:srgbClr val="24292E"/>
                </a:solidFill>
              </a:rPr>
              <a:t>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A737D"/>
                </a:solidFill>
              </a:defRPr>
            </a:pPr>
            <a:r>
              <a:rPr>
                <a:solidFill>
                  <a:srgbClr val="24292E"/>
                </a:solidFill>
              </a:rPr>
              <a:t>  (</a:t>
            </a:r>
            <a:r>
              <a:rPr>
                <a:solidFill>
                  <a:srgbClr val="6F42C1"/>
                </a:solidFill>
              </a:rPr>
              <a:t>displayln</a:t>
            </a:r>
            <a:r>
              <a:rPr>
                <a:solidFill>
                  <a:srgbClr val="24292E"/>
                </a:solidFill>
              </a:rPr>
              <a:t> v)) </a:t>
            </a:r>
            <a:r>
              <a:t>; =&gt; #(1 "Hi" 3)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24292E"/>
                </a:solidFill>
              </a:defRPr>
            </a:pPr>
          </a:p>
          <a:p>
            <a:pPr algn="l" defTabSz="457200">
              <a:defRPr>
                <a:solidFill>
                  <a:srgbClr val="D73A49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define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6F42C1"/>
                </a:solidFill>
              </a:rPr>
              <a:t>v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6F42C1"/>
                </a:solidFill>
              </a:rPr>
              <a:t>vector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1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2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3</a:t>
            </a:r>
            <a:r>
              <a:rPr>
                <a:solidFill>
                  <a:srgbClr val="24292E"/>
                </a:solidFill>
              </a:rPr>
              <a:t>))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set-vector</a:t>
            </a:r>
            <a:r>
              <a:rPr>
                <a:solidFill>
                  <a:srgbClr val="24292E"/>
                </a:solidFill>
              </a:rPr>
              <a:t> v)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6A737D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6F42C1"/>
                </a:solidFill>
              </a:rPr>
              <a:t>displayln</a:t>
            </a:r>
            <a:r>
              <a:rPr>
                <a:solidFill>
                  <a:srgbClr val="24292E"/>
                </a:solidFill>
              </a:rPr>
              <a:t> v) </a:t>
            </a:r>
            <a:r>
              <a:t>; =&gt; #(1 "Hi" 3)</a:t>
            </a:r>
          </a:p>
        </p:txBody>
      </p:sp>
      <p:sp>
        <p:nvSpPr>
          <p:cNvPr id="251" name="* Vectors are fixed-length arrays."/>
          <p:cNvSpPr txBox="1"/>
          <p:nvPr/>
        </p:nvSpPr>
        <p:spPr>
          <a:xfrm>
            <a:off x="13691472" y="11242146"/>
            <a:ext cx="9486028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* Vectors are fixed-length arrays.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Declaring local variables with le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Declaring local variables with let</a:t>
            </a:r>
          </a:p>
        </p:txBody>
      </p:sp>
      <p:sp>
        <p:nvSpPr>
          <p:cNvPr id="254" name="‘let’ ‘let*’ allow us to bind variables locally,(‘letrec’ ‘letrec*’, if you need mutual recursion)."/>
          <p:cNvSpPr txBox="1"/>
          <p:nvPr>
            <p:ph type="body" sz="quarter" idx="1"/>
          </p:nvPr>
        </p:nvSpPr>
        <p:spPr>
          <a:xfrm>
            <a:off x="1206500" y="4248504"/>
            <a:ext cx="21971000" cy="1718279"/>
          </a:xfrm>
          <a:prstGeom prst="rect">
            <a:avLst/>
          </a:prstGeom>
        </p:spPr>
        <p:txBody>
          <a:bodyPr/>
          <a:lstStyle/>
          <a:p>
            <a:pPr/>
            <a:r>
              <a:t>‘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let</a:t>
            </a:r>
            <a:r>
              <a:t>’ ‘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let*</a:t>
            </a:r>
            <a:r>
              <a:t>’ allow us to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bind</a:t>
            </a:r>
            <a:r>
              <a:t> variables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locally</a:t>
            </a:r>
            <a:r>
              <a:t>,(‘letrec’ ‘letrec*’, if you need mutual recursion).</a:t>
            </a:r>
          </a:p>
        </p:txBody>
      </p:sp>
      <p:sp>
        <p:nvSpPr>
          <p:cNvPr id="255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256" name="; binds in parallel…"/>
          <p:cNvSpPr txBox="1"/>
          <p:nvPr/>
        </p:nvSpPr>
        <p:spPr>
          <a:xfrm>
            <a:off x="1775030" y="6192957"/>
            <a:ext cx="8462151" cy="673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 defTabSz="457200">
              <a:defRPr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defRPr>
            </a:pPr>
            <a:r>
              <a:t>; binds in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parallel</a:t>
            </a:r>
          </a:p>
          <a:p>
            <a:pPr algn="l" defTabSz="457200">
              <a:defRPr>
                <a:solidFill>
                  <a:srgbClr val="24292E"/>
                </a:solidFill>
              </a:defRPr>
            </a:pPr>
            <a:r>
              <a:t>(</a:t>
            </a:r>
            <a:r>
              <a:rPr>
                <a:solidFill>
                  <a:srgbClr val="005CC5"/>
                </a:solidFill>
              </a:rPr>
              <a:t>let</a:t>
            </a:r>
            <a:r>
              <a:t> ((x </a:t>
            </a:r>
            <a:r>
              <a:rPr>
                <a:solidFill>
                  <a:srgbClr val="005CC5"/>
                </a:solidFill>
              </a:rPr>
              <a:t>2</a:t>
            </a:r>
            <a:r>
              <a:t>)</a:t>
            </a:r>
          </a:p>
          <a:p>
            <a:pPr algn="l" defTabSz="457200">
              <a:defRPr>
                <a:solidFill>
                  <a:srgbClr val="24292E"/>
                </a:solidFill>
              </a:defRPr>
            </a:pPr>
            <a:r>
              <a:t>      (y </a:t>
            </a:r>
            <a:r>
              <a:rPr>
                <a:solidFill>
                  <a:srgbClr val="005CC5"/>
                </a:solidFill>
              </a:rPr>
              <a:t>3</a:t>
            </a:r>
            <a:r>
              <a:t>))</a:t>
            </a:r>
          </a:p>
          <a:p>
            <a:pPr algn="l" defTabSz="457200">
              <a:defRPr>
                <a:solidFill>
                  <a:srgbClr val="24292E"/>
                </a:solidFill>
              </a:defRPr>
            </a:pPr>
            <a:r>
              <a:t>  . . .)</a:t>
            </a:r>
          </a:p>
          <a:p>
            <a:pPr algn="l" defTabSz="457200">
              <a:defRPr>
                <a:solidFill>
                  <a:srgbClr val="24292E"/>
                </a:solidFill>
              </a:defRPr>
            </a:pPr>
          </a:p>
          <a:p>
            <a:pPr algn="l" defTabSz="457200">
              <a:defRPr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defRPr>
            </a:pPr>
            <a:r>
              <a:t>; binds in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sequence</a:t>
            </a:r>
          </a:p>
          <a:p>
            <a:pPr algn="l" defTabSz="457200">
              <a:defRPr>
                <a:solidFill>
                  <a:srgbClr val="24292E"/>
                </a:solidFill>
              </a:defRPr>
            </a:pPr>
            <a:r>
              <a:t>(</a:t>
            </a:r>
            <a:r>
              <a:rPr>
                <a:solidFill>
                  <a:srgbClr val="005CC5"/>
                </a:solidFill>
              </a:rPr>
              <a:t>let*</a:t>
            </a:r>
            <a:r>
              <a:t> ((x </a:t>
            </a:r>
            <a:r>
              <a:rPr>
                <a:solidFill>
                  <a:srgbClr val="005CC5"/>
                </a:solidFill>
              </a:rPr>
              <a:t>2</a:t>
            </a:r>
            <a:r>
              <a:t>)</a:t>
            </a:r>
          </a:p>
          <a:p>
            <a:pPr algn="l" defTabSz="457200">
              <a:defRPr>
                <a:solidFill>
                  <a:srgbClr val="24292E"/>
                </a:solidFill>
              </a:defRPr>
            </a:pPr>
            <a:r>
              <a:t>       (y (</a:t>
            </a:r>
            <a:r>
              <a:rPr>
                <a:solidFill>
                  <a:srgbClr val="005CC5"/>
                </a:solidFill>
              </a:rPr>
              <a:t>add1</a:t>
            </a:r>
            <a:r>
              <a:t> x)))</a:t>
            </a:r>
          </a:p>
          <a:p>
            <a:pPr algn="l" defTabSz="457200">
              <a:defRPr>
                <a:solidFill>
                  <a:srgbClr val="24292E"/>
                </a:solidFill>
              </a:defRPr>
            </a:pPr>
            <a:r>
              <a:t>  . . .)</a:t>
            </a:r>
          </a:p>
        </p:txBody>
      </p:sp>
      <p:sp>
        <p:nvSpPr>
          <p:cNvPr id="257" name="You can’t use ‘x’ in the ‘y’ expression"/>
          <p:cNvSpPr txBox="1"/>
          <p:nvPr/>
        </p:nvSpPr>
        <p:spPr>
          <a:xfrm>
            <a:off x="7766588" y="7589109"/>
            <a:ext cx="7813600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You can’t use ‘x’ in the ‘y’ expression</a:t>
            </a:r>
          </a:p>
        </p:txBody>
      </p:sp>
      <p:sp>
        <p:nvSpPr>
          <p:cNvPr id="258" name="Line"/>
          <p:cNvSpPr/>
          <p:nvPr/>
        </p:nvSpPr>
        <p:spPr>
          <a:xfrm flipH="1">
            <a:off x="6655902" y="8063083"/>
            <a:ext cx="703215" cy="1"/>
          </a:xfrm>
          <a:prstGeom prst="line">
            <a:avLst/>
          </a:prstGeom>
          <a:ln w="76200">
            <a:solidFill>
              <a:schemeClr val="accent5">
                <a:lumOff val="-2986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Lists &amp; Pair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Lists &amp; Pairs</a:t>
            </a:r>
          </a:p>
        </p:txBody>
      </p:sp>
      <p:sp>
        <p:nvSpPr>
          <p:cNvPr id="262" name="Lists in Racket are a linked list, made up of pairs."/>
          <p:cNvSpPr txBox="1"/>
          <p:nvPr>
            <p:ph type="body" sz="quarter" idx="1"/>
          </p:nvPr>
        </p:nvSpPr>
        <p:spPr>
          <a:xfrm>
            <a:off x="1206500" y="4248504"/>
            <a:ext cx="21971000" cy="1718279"/>
          </a:xfrm>
          <a:prstGeom prst="rect">
            <a:avLst/>
          </a:prstGeom>
        </p:spPr>
        <p:txBody>
          <a:bodyPr/>
          <a:lstStyle/>
          <a:p>
            <a:pPr/>
            <a:r>
              <a:t>Lists in Racket are a linked list, made up of pairs.</a:t>
            </a:r>
          </a:p>
        </p:txBody>
      </p:sp>
      <p:sp>
        <p:nvSpPr>
          <p:cNvPr id="263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grpSp>
        <p:nvGrpSpPr>
          <p:cNvPr id="266" name="Group"/>
          <p:cNvGrpSpPr/>
          <p:nvPr/>
        </p:nvGrpSpPr>
        <p:grpSpPr>
          <a:xfrm>
            <a:off x="7565576" y="7831322"/>
            <a:ext cx="3773314" cy="1884320"/>
            <a:chOff x="0" y="0"/>
            <a:chExt cx="3773313" cy="1884318"/>
          </a:xfrm>
        </p:grpSpPr>
        <p:sp>
          <p:nvSpPr>
            <p:cNvPr id="264" name="Square"/>
            <p:cNvSpPr/>
            <p:nvPr/>
          </p:nvSpPr>
          <p:spPr>
            <a:xfrm>
              <a:off x="0" y="0"/>
              <a:ext cx="1884319" cy="1884319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65" name="Square"/>
            <p:cNvSpPr/>
            <p:nvPr/>
          </p:nvSpPr>
          <p:spPr>
            <a:xfrm>
              <a:off x="1888994" y="0"/>
              <a:ext cx="1884320" cy="1884319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269" name="Group"/>
          <p:cNvGrpSpPr/>
          <p:nvPr/>
        </p:nvGrpSpPr>
        <p:grpSpPr>
          <a:xfrm>
            <a:off x="1839352" y="7831322"/>
            <a:ext cx="3773314" cy="1884320"/>
            <a:chOff x="0" y="0"/>
            <a:chExt cx="3773313" cy="1884318"/>
          </a:xfrm>
        </p:grpSpPr>
        <p:sp>
          <p:nvSpPr>
            <p:cNvPr id="267" name="Square"/>
            <p:cNvSpPr/>
            <p:nvPr/>
          </p:nvSpPr>
          <p:spPr>
            <a:xfrm>
              <a:off x="0" y="0"/>
              <a:ext cx="1884319" cy="1884319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68" name="Square"/>
            <p:cNvSpPr/>
            <p:nvPr/>
          </p:nvSpPr>
          <p:spPr>
            <a:xfrm>
              <a:off x="1888994" y="0"/>
              <a:ext cx="1884320" cy="1884319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272" name="Group"/>
          <p:cNvGrpSpPr/>
          <p:nvPr/>
        </p:nvGrpSpPr>
        <p:grpSpPr>
          <a:xfrm>
            <a:off x="13291801" y="7831321"/>
            <a:ext cx="3773314" cy="1884320"/>
            <a:chOff x="0" y="0"/>
            <a:chExt cx="3773313" cy="1884318"/>
          </a:xfrm>
        </p:grpSpPr>
        <p:sp>
          <p:nvSpPr>
            <p:cNvPr id="270" name="Square"/>
            <p:cNvSpPr/>
            <p:nvPr/>
          </p:nvSpPr>
          <p:spPr>
            <a:xfrm>
              <a:off x="0" y="0"/>
              <a:ext cx="1884319" cy="1884319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71" name="Square"/>
            <p:cNvSpPr/>
            <p:nvPr/>
          </p:nvSpPr>
          <p:spPr>
            <a:xfrm>
              <a:off x="1888994" y="0"/>
              <a:ext cx="1884320" cy="1884319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273" name="Line"/>
          <p:cNvSpPr/>
          <p:nvPr/>
        </p:nvSpPr>
        <p:spPr>
          <a:xfrm>
            <a:off x="10359160" y="8773481"/>
            <a:ext cx="2957477" cy="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4" name="Line"/>
          <p:cNvSpPr/>
          <p:nvPr/>
        </p:nvSpPr>
        <p:spPr>
          <a:xfrm>
            <a:off x="4579725" y="8773481"/>
            <a:ext cx="2957477" cy="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5" name="Pair"/>
          <p:cNvSpPr txBox="1"/>
          <p:nvPr/>
        </p:nvSpPr>
        <p:spPr>
          <a:xfrm>
            <a:off x="2915193" y="6567598"/>
            <a:ext cx="162163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Pair</a:t>
            </a:r>
          </a:p>
        </p:txBody>
      </p:sp>
      <p:sp>
        <p:nvSpPr>
          <p:cNvPr id="276" name="Line"/>
          <p:cNvSpPr/>
          <p:nvPr/>
        </p:nvSpPr>
        <p:spPr>
          <a:xfrm flipH="1">
            <a:off x="2814822" y="8720270"/>
            <a:ext cx="1" cy="2243237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7" name="A"/>
          <p:cNvSpPr txBox="1"/>
          <p:nvPr/>
        </p:nvSpPr>
        <p:spPr>
          <a:xfrm>
            <a:off x="2467197" y="11260983"/>
            <a:ext cx="695252" cy="121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A</a:t>
            </a:r>
          </a:p>
        </p:txBody>
      </p:sp>
      <p:sp>
        <p:nvSpPr>
          <p:cNvPr id="278" name="Line"/>
          <p:cNvSpPr/>
          <p:nvPr/>
        </p:nvSpPr>
        <p:spPr>
          <a:xfrm>
            <a:off x="8502386" y="8720270"/>
            <a:ext cx="1" cy="2243237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9" name="B"/>
          <p:cNvSpPr txBox="1"/>
          <p:nvPr/>
        </p:nvSpPr>
        <p:spPr>
          <a:xfrm>
            <a:off x="8154760" y="11260983"/>
            <a:ext cx="695251" cy="121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B</a:t>
            </a:r>
          </a:p>
        </p:txBody>
      </p:sp>
      <p:sp>
        <p:nvSpPr>
          <p:cNvPr id="280" name="Line"/>
          <p:cNvSpPr/>
          <p:nvPr/>
        </p:nvSpPr>
        <p:spPr>
          <a:xfrm>
            <a:off x="14189948" y="8720270"/>
            <a:ext cx="1" cy="2243237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81" name="C"/>
          <p:cNvSpPr txBox="1"/>
          <p:nvPr/>
        </p:nvSpPr>
        <p:spPr>
          <a:xfrm>
            <a:off x="13842324" y="11260983"/>
            <a:ext cx="695251" cy="121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4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C</a:t>
            </a:r>
          </a:p>
        </p:txBody>
      </p:sp>
      <p:sp>
        <p:nvSpPr>
          <p:cNvPr id="282" name="Line"/>
          <p:cNvSpPr/>
          <p:nvPr/>
        </p:nvSpPr>
        <p:spPr>
          <a:xfrm>
            <a:off x="16138596" y="8773481"/>
            <a:ext cx="2957477" cy="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83" name="Empty List ‘()"/>
          <p:cNvSpPr txBox="1"/>
          <p:nvPr/>
        </p:nvSpPr>
        <p:spPr>
          <a:xfrm>
            <a:off x="19018026" y="7831322"/>
            <a:ext cx="3882629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chemeClr val="accent4">
                    <a:hueOff val="-1247790"/>
                    <a:lumOff val="-12326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Empty List</a:t>
            </a:r>
            <a:br/>
            <a:r>
              <a:t>‘()</a:t>
            </a:r>
          </a:p>
        </p:txBody>
      </p:sp>
      <p:sp>
        <p:nvSpPr>
          <p:cNvPr id="284" name="Pair"/>
          <p:cNvSpPr txBox="1"/>
          <p:nvPr/>
        </p:nvSpPr>
        <p:spPr>
          <a:xfrm>
            <a:off x="8641417" y="6567598"/>
            <a:ext cx="162163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Pair</a:t>
            </a:r>
          </a:p>
        </p:txBody>
      </p:sp>
      <p:sp>
        <p:nvSpPr>
          <p:cNvPr id="285" name="Pair"/>
          <p:cNvSpPr txBox="1"/>
          <p:nvPr/>
        </p:nvSpPr>
        <p:spPr>
          <a:xfrm>
            <a:off x="14367642" y="6567598"/>
            <a:ext cx="162163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Pair</a:t>
            </a:r>
          </a:p>
        </p:txBody>
      </p:sp>
      <p:sp>
        <p:nvSpPr>
          <p:cNvPr id="2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Lists &amp; Pair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Lists &amp; Pairs</a:t>
            </a:r>
          </a:p>
        </p:txBody>
      </p:sp>
      <p:sp>
        <p:nvSpPr>
          <p:cNvPr id="289" name="Lists in Racket works a little different from what you are used to:"/>
          <p:cNvSpPr txBox="1"/>
          <p:nvPr>
            <p:ph type="body" sz="quarter" idx="1"/>
          </p:nvPr>
        </p:nvSpPr>
        <p:spPr>
          <a:xfrm>
            <a:off x="1206500" y="4248504"/>
            <a:ext cx="21971000" cy="1718279"/>
          </a:xfrm>
          <a:prstGeom prst="rect">
            <a:avLst/>
          </a:prstGeom>
        </p:spPr>
        <p:txBody>
          <a:bodyPr/>
          <a:lstStyle/>
          <a:p>
            <a:pPr/>
            <a:r>
              <a:t>Lists in Racket works a little different from what you are used to:</a:t>
            </a:r>
          </a:p>
        </p:txBody>
      </p:sp>
      <p:sp>
        <p:nvSpPr>
          <p:cNvPr id="290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grpSp>
        <p:nvGrpSpPr>
          <p:cNvPr id="293" name="Group"/>
          <p:cNvGrpSpPr/>
          <p:nvPr/>
        </p:nvGrpSpPr>
        <p:grpSpPr>
          <a:xfrm>
            <a:off x="9343075" y="7729229"/>
            <a:ext cx="3773314" cy="1884320"/>
            <a:chOff x="0" y="0"/>
            <a:chExt cx="3773313" cy="1884318"/>
          </a:xfrm>
        </p:grpSpPr>
        <p:sp>
          <p:nvSpPr>
            <p:cNvPr id="291" name="Square"/>
            <p:cNvSpPr/>
            <p:nvPr/>
          </p:nvSpPr>
          <p:spPr>
            <a:xfrm>
              <a:off x="0" y="0"/>
              <a:ext cx="1884319" cy="1884319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292" name="Square"/>
            <p:cNvSpPr/>
            <p:nvPr/>
          </p:nvSpPr>
          <p:spPr>
            <a:xfrm>
              <a:off x="1888994" y="0"/>
              <a:ext cx="1884320" cy="1884319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294" name="Line"/>
          <p:cNvSpPr/>
          <p:nvPr/>
        </p:nvSpPr>
        <p:spPr>
          <a:xfrm>
            <a:off x="12083448" y="8671388"/>
            <a:ext cx="2957477" cy="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5" name="Line"/>
          <p:cNvSpPr/>
          <p:nvPr/>
        </p:nvSpPr>
        <p:spPr>
          <a:xfrm>
            <a:off x="10318545" y="8618177"/>
            <a:ext cx="1" cy="2243237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6" name="car…"/>
          <p:cNvSpPr txBox="1"/>
          <p:nvPr/>
        </p:nvSpPr>
        <p:spPr>
          <a:xfrm>
            <a:off x="8942481" y="10790590"/>
            <a:ext cx="2752130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74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car</a:t>
            </a:r>
          </a:p>
          <a:p>
            <a:pPr>
              <a:def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(value)</a:t>
            </a:r>
          </a:p>
        </p:txBody>
      </p:sp>
      <p:sp>
        <p:nvSpPr>
          <p:cNvPr id="297" name="cdr (rest of the list)"/>
          <p:cNvSpPr txBox="1"/>
          <p:nvPr/>
        </p:nvSpPr>
        <p:spPr>
          <a:xfrm>
            <a:off x="15287817" y="7693489"/>
            <a:ext cx="8075684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74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cdr</a:t>
            </a:r>
            <a:br/>
            <a:r>
              <a:rPr sz="4800"/>
              <a:t>(rest of the list)</a:t>
            </a:r>
          </a:p>
        </p:txBody>
      </p:sp>
      <p:sp>
        <p:nvSpPr>
          <p:cNvPr id="2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9" name="PAIR"/>
          <p:cNvSpPr txBox="1"/>
          <p:nvPr/>
        </p:nvSpPr>
        <p:spPr>
          <a:xfrm>
            <a:off x="10379868" y="6855289"/>
            <a:ext cx="1621632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PAIR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Lists and Pair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Lists and Pairs</a:t>
            </a:r>
          </a:p>
        </p:txBody>
      </p:sp>
      <p:sp>
        <p:nvSpPr>
          <p:cNvPr id="302" name="A pair is written as (x . y) and we use ‘(cons x y)’ to create it.…"/>
          <p:cNvSpPr txBox="1"/>
          <p:nvPr>
            <p:ph type="body" sz="quarter" idx="1"/>
          </p:nvPr>
        </p:nvSpPr>
        <p:spPr>
          <a:xfrm>
            <a:off x="1206500" y="4248504"/>
            <a:ext cx="21971000" cy="2970923"/>
          </a:xfrm>
          <a:prstGeom prst="rect">
            <a:avLst/>
          </a:prstGeom>
        </p:spPr>
        <p:txBody>
          <a:bodyPr/>
          <a:lstStyle/>
          <a:p>
            <a:pPr marL="499872" indent="-499872" defTabSz="1999437">
              <a:spcBef>
                <a:spcPts val="3600"/>
              </a:spcBef>
              <a:defRPr sz="3936"/>
            </a:pPr>
            <a:r>
              <a:t>A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pair</a:t>
            </a:r>
            <a:r>
              <a:t> is written as (x . y) and we use ‘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(cons x y)</a:t>
            </a:r>
            <a:r>
              <a:t>’ to create it.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Pairs are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immutable</a:t>
            </a:r>
            <a:r>
              <a:t>.</a:t>
            </a:r>
          </a:p>
          <a:p>
            <a:pPr marL="499872" indent="-499872" defTabSz="1999437">
              <a:spcBef>
                <a:spcPts val="3600"/>
              </a:spcBef>
              <a:defRPr sz="3936"/>
            </a:pPr>
            <a:r>
              <a:t>(1 2 3) is stored as (1 . (2 . (3 . ()))) where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()</a:t>
            </a:r>
            <a:r>
              <a:t> is the empty list.</a:t>
            </a:r>
          </a:p>
        </p:txBody>
      </p:sp>
      <p:sp>
        <p:nvSpPr>
          <p:cNvPr id="303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304" name="(cons x y) ; =&gt; ‘(x . y)…"/>
          <p:cNvSpPr txBox="1"/>
          <p:nvPr/>
        </p:nvSpPr>
        <p:spPr>
          <a:xfrm>
            <a:off x="1206500" y="7412782"/>
            <a:ext cx="21971000" cy="1996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/>
          <a:lstStyle/>
          <a:p>
            <a:pPr algn="l">
              <a:lnSpc>
                <a:spcPct val="90000"/>
              </a:lnSpc>
              <a:spcBef>
                <a:spcPts val="4500"/>
              </a:spcBef>
              <a:defRPr sz="5100">
                <a:solidFill>
                  <a:srgbClr val="000000"/>
                </a:solidFill>
              </a:defRPr>
            </a:pPr>
            <a:r>
              <a:t>(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cons</a:t>
            </a:r>
            <a:r>
              <a:t> x y)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; =&gt; ‘(x . y)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 sz="5100">
                <a:solidFill>
                  <a:srgbClr val="000000"/>
                </a:solidFill>
              </a:defRPr>
            </a:pPr>
            <a:r>
              <a:t>(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cons</a:t>
            </a:r>
            <a:r>
              <a:t> x ‘(y)) </a:t>
            </a:r>
            <a: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  <a:t>; =&gt; ‘(x y)</a:t>
            </a:r>
            <a:br>
              <a:rPr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</a:rPr>
            </a:br>
            <a:r>
              <a:rPr>
                <a:solidFill>
                  <a:srgbClr val="929292"/>
                </a:solidFill>
              </a:rPr>
              <a:t>= (cons x (cons y ‘()))</a:t>
            </a:r>
          </a:p>
        </p:txBody>
      </p:sp>
      <p:grpSp>
        <p:nvGrpSpPr>
          <p:cNvPr id="307" name="Group"/>
          <p:cNvGrpSpPr/>
          <p:nvPr/>
        </p:nvGrpSpPr>
        <p:grpSpPr>
          <a:xfrm>
            <a:off x="3915952" y="9822299"/>
            <a:ext cx="2604238" cy="1300506"/>
            <a:chOff x="0" y="0"/>
            <a:chExt cx="2604236" cy="1300504"/>
          </a:xfrm>
        </p:grpSpPr>
        <p:sp>
          <p:nvSpPr>
            <p:cNvPr id="305" name="Square"/>
            <p:cNvSpPr/>
            <p:nvPr/>
          </p:nvSpPr>
          <p:spPr>
            <a:xfrm>
              <a:off x="0" y="0"/>
              <a:ext cx="1300505" cy="1300505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06" name="Square"/>
            <p:cNvSpPr/>
            <p:nvPr/>
          </p:nvSpPr>
          <p:spPr>
            <a:xfrm>
              <a:off x="1303732" y="0"/>
              <a:ext cx="1300505" cy="1300505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308" name="Line"/>
          <p:cNvSpPr/>
          <p:nvPr/>
        </p:nvSpPr>
        <p:spPr>
          <a:xfrm>
            <a:off x="5807282" y="10472551"/>
            <a:ext cx="1725852" cy="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9" name="Line"/>
          <p:cNvSpPr/>
          <p:nvPr/>
        </p:nvSpPr>
        <p:spPr>
          <a:xfrm>
            <a:off x="4589195" y="10435826"/>
            <a:ext cx="1" cy="154822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10" name="x"/>
          <p:cNvSpPr txBox="1"/>
          <p:nvPr/>
        </p:nvSpPr>
        <p:spPr>
          <a:xfrm>
            <a:off x="3146406" y="11803688"/>
            <a:ext cx="2885580" cy="1612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74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311" name="y"/>
          <p:cNvSpPr txBox="1"/>
          <p:nvPr/>
        </p:nvSpPr>
        <p:spPr>
          <a:xfrm>
            <a:off x="7832610" y="9666154"/>
            <a:ext cx="809320" cy="1612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74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y</a:t>
            </a:r>
          </a:p>
        </p:txBody>
      </p:sp>
      <p:grpSp>
        <p:nvGrpSpPr>
          <p:cNvPr id="314" name="Group"/>
          <p:cNvGrpSpPr/>
          <p:nvPr/>
        </p:nvGrpSpPr>
        <p:grpSpPr>
          <a:xfrm>
            <a:off x="13567745" y="9490917"/>
            <a:ext cx="2604238" cy="1300506"/>
            <a:chOff x="0" y="0"/>
            <a:chExt cx="2604236" cy="1300504"/>
          </a:xfrm>
        </p:grpSpPr>
        <p:sp>
          <p:nvSpPr>
            <p:cNvPr id="312" name="Square"/>
            <p:cNvSpPr/>
            <p:nvPr/>
          </p:nvSpPr>
          <p:spPr>
            <a:xfrm>
              <a:off x="0" y="0"/>
              <a:ext cx="1300505" cy="1300505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13" name="Square"/>
            <p:cNvSpPr/>
            <p:nvPr/>
          </p:nvSpPr>
          <p:spPr>
            <a:xfrm>
              <a:off x="1303732" y="0"/>
              <a:ext cx="1300505" cy="1300505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315" name="Line"/>
          <p:cNvSpPr/>
          <p:nvPr/>
        </p:nvSpPr>
        <p:spPr>
          <a:xfrm>
            <a:off x="15459075" y="10141169"/>
            <a:ext cx="1725851" cy="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16" name="Line"/>
          <p:cNvSpPr/>
          <p:nvPr/>
        </p:nvSpPr>
        <p:spPr>
          <a:xfrm>
            <a:off x="14240986" y="10104444"/>
            <a:ext cx="1" cy="154822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17" name="x"/>
          <p:cNvSpPr txBox="1"/>
          <p:nvPr/>
        </p:nvSpPr>
        <p:spPr>
          <a:xfrm>
            <a:off x="12798198" y="11472305"/>
            <a:ext cx="2885580" cy="1612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74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x</a:t>
            </a:r>
          </a:p>
        </p:txBody>
      </p:sp>
      <p:grpSp>
        <p:nvGrpSpPr>
          <p:cNvPr id="320" name="Group"/>
          <p:cNvGrpSpPr/>
          <p:nvPr/>
        </p:nvGrpSpPr>
        <p:grpSpPr>
          <a:xfrm>
            <a:off x="17265918" y="9490917"/>
            <a:ext cx="2604237" cy="1300506"/>
            <a:chOff x="0" y="0"/>
            <a:chExt cx="2604236" cy="1300504"/>
          </a:xfrm>
        </p:grpSpPr>
        <p:sp>
          <p:nvSpPr>
            <p:cNvPr id="318" name="Square"/>
            <p:cNvSpPr/>
            <p:nvPr/>
          </p:nvSpPr>
          <p:spPr>
            <a:xfrm>
              <a:off x="0" y="0"/>
              <a:ext cx="1300505" cy="1300505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19" name="Square"/>
            <p:cNvSpPr/>
            <p:nvPr/>
          </p:nvSpPr>
          <p:spPr>
            <a:xfrm>
              <a:off x="1303732" y="0"/>
              <a:ext cx="1300505" cy="1300505"/>
            </a:xfrm>
            <a:prstGeom prst="rect">
              <a:avLst/>
            </a:prstGeom>
            <a:noFill/>
            <a:ln w="152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321" name="Line"/>
          <p:cNvSpPr/>
          <p:nvPr/>
        </p:nvSpPr>
        <p:spPr>
          <a:xfrm>
            <a:off x="19157247" y="10141169"/>
            <a:ext cx="1725852" cy="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2" name="Line"/>
          <p:cNvSpPr/>
          <p:nvPr/>
        </p:nvSpPr>
        <p:spPr>
          <a:xfrm>
            <a:off x="17939161" y="10104444"/>
            <a:ext cx="1" cy="1548221"/>
          </a:xfrm>
          <a:prstGeom prst="line">
            <a:avLst/>
          </a:prstGeom>
          <a:ln w="152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3" name="y"/>
          <p:cNvSpPr txBox="1"/>
          <p:nvPr/>
        </p:nvSpPr>
        <p:spPr>
          <a:xfrm>
            <a:off x="16496371" y="11472305"/>
            <a:ext cx="2885580" cy="1612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74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y</a:t>
            </a:r>
          </a:p>
        </p:txBody>
      </p:sp>
      <p:sp>
        <p:nvSpPr>
          <p:cNvPr id="324" name="‘()"/>
          <p:cNvSpPr txBox="1"/>
          <p:nvPr/>
        </p:nvSpPr>
        <p:spPr>
          <a:xfrm>
            <a:off x="21182575" y="9334772"/>
            <a:ext cx="1936003" cy="16127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7400">
                <a:solidFill>
                  <a:schemeClr val="accent4">
                    <a:hueOff val="-1247790"/>
                    <a:lumOff val="-12326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‘()</a:t>
            </a:r>
          </a:p>
        </p:txBody>
      </p:sp>
      <p:sp>
        <p:nvSpPr>
          <p:cNvPr id="3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7" name="You should have already downloaded Racket (~200 MB)!…"/>
          <p:cNvSpPr txBox="1"/>
          <p:nvPr/>
        </p:nvSpPr>
        <p:spPr>
          <a:xfrm>
            <a:off x="1604829" y="3653596"/>
            <a:ext cx="20599671" cy="2735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You should have already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downloaded</a:t>
            </a:r>
            <a:r>
              <a:t> Racket (~200 MB)!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It contains DrRacket, the IDE we’re using for the exercises! It has everything we need.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4829" y="8607927"/>
            <a:ext cx="2254323" cy="2254323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https://download.racket-lang.org/"/>
          <p:cNvSpPr txBox="1"/>
          <p:nvPr/>
        </p:nvSpPr>
        <p:spPr>
          <a:xfrm>
            <a:off x="4492209" y="9239787"/>
            <a:ext cx="15399582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5900">
                <a:solidFill>
                  <a:schemeClr val="accent5">
                    <a:lumOff val="-29866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https://download.racket-lang.org/</a:t>
            </a:r>
          </a:p>
        </p:txBody>
      </p:sp>
      <p:sp>
        <p:nvSpPr>
          <p:cNvPr id="160" name="Let’s code!"/>
          <p:cNvSpPr txBox="1"/>
          <p:nvPr>
            <p:ph type="body" sz="quarter" idx="1"/>
          </p:nvPr>
        </p:nvSpPr>
        <p:spPr>
          <a:xfrm>
            <a:off x="1206500" y="1075927"/>
            <a:ext cx="21971000" cy="1537600"/>
          </a:xfrm>
          <a:prstGeom prst="rect">
            <a:avLst/>
          </a:prstGeom>
        </p:spPr>
        <p:txBody>
          <a:bodyPr/>
          <a:lstStyle>
            <a:lvl1pPr>
              <a:defRPr spc="-91" sz="9200"/>
            </a:lvl1pPr>
          </a:lstStyle>
          <a:p>
            <a:pPr/>
            <a:r>
              <a:t>Let’s code!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Lists &amp; Pair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Lists &amp; Pairs</a:t>
            </a:r>
          </a:p>
        </p:txBody>
      </p:sp>
      <p:sp>
        <p:nvSpPr>
          <p:cNvPr id="328" name="We can access the first element of a list with ‘car’ and the rest of it with ‘cdr’.…"/>
          <p:cNvSpPr txBox="1"/>
          <p:nvPr>
            <p:ph type="body" idx="1"/>
          </p:nvPr>
        </p:nvSpPr>
        <p:spPr>
          <a:xfrm>
            <a:off x="1206500" y="4248504"/>
            <a:ext cx="21971000" cy="8476404"/>
          </a:xfrm>
          <a:prstGeom prst="rect">
            <a:avLst/>
          </a:prstGeom>
        </p:spPr>
        <p:txBody>
          <a:bodyPr/>
          <a:lstStyle/>
          <a:p>
            <a:pPr/>
            <a:r>
              <a:t>We can access the first element of a list with ‘car’ and the rest of it with ‘cdr’.</a:t>
            </a:r>
          </a:p>
          <a:p>
            <a:pPr lvl="1" marL="0" indent="457200">
              <a:buSzTx/>
              <a:buNone/>
            </a:pPr>
            <a:r>
              <a:t>(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car</a:t>
            </a:r>
            <a:r>
              <a:t> ‘(</a:t>
            </a:r>
            <a:r>
              <a:rPr>
                <a:solidFill>
                  <a:schemeClr val="accent4">
                    <a:hueOff val="-1247790"/>
                    <a:lumOff val="-12326"/>
                  </a:schemeClr>
                </a:solidFill>
              </a:rPr>
              <a:t>1 2 3</a:t>
            </a:r>
            <a:r>
              <a:t>)) </a:t>
            </a:r>
            <a:r>
              <a:rPr>
                <a:solidFill>
                  <a:srgbClr val="5E5E5E"/>
                </a:solidFill>
              </a:rPr>
              <a:t>; =&gt; 1</a:t>
            </a:r>
          </a:p>
          <a:p>
            <a:pPr lvl="1" marL="0" indent="457200">
              <a:buSzTx/>
              <a:buNone/>
            </a:pPr>
            <a:r>
              <a:t>(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cdr</a:t>
            </a:r>
            <a:r>
              <a:t> ‘(</a:t>
            </a:r>
            <a:r>
              <a:rPr>
                <a:solidFill>
                  <a:schemeClr val="accent4">
                    <a:hueOff val="-1247790"/>
                    <a:lumOff val="-12326"/>
                  </a:schemeClr>
                </a:solidFill>
              </a:rPr>
              <a:t>1 2 3</a:t>
            </a:r>
            <a:r>
              <a:t>)) </a:t>
            </a:r>
            <a:r>
              <a:rPr>
                <a:solidFill>
                  <a:srgbClr val="5E5E5E"/>
                </a:solidFill>
              </a:rPr>
              <a:t>; =&gt; ‘(2 3)</a:t>
            </a:r>
          </a:p>
          <a:p>
            <a:pPr/>
            <a:r>
              <a:t>If we have a procedure that accepts a variable number of arguments, we can use: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1600">
                <a:solidFill>
                  <a:srgbClr val="24292E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D73A49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define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6F42C1"/>
                </a:solidFill>
              </a:rPr>
              <a:t>f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E36209"/>
                </a:solidFill>
              </a:rPr>
              <a:t>x</a:t>
            </a:r>
            <a:r>
              <a:rPr>
                <a:solidFill>
                  <a:srgbClr val="24292E"/>
                </a:solidFill>
              </a:rPr>
              <a:t> . </a:t>
            </a:r>
            <a:r>
              <a:rPr>
                <a:solidFill>
                  <a:srgbClr val="E36209"/>
                </a:solidFill>
              </a:rPr>
              <a:t>xs</a:t>
            </a:r>
            <a:r>
              <a:rPr>
                <a:solidFill>
                  <a:srgbClr val="24292E"/>
                </a:solidFill>
              </a:rPr>
              <a:t>) </a:t>
            </a:r>
            <a:r>
              <a:rPr>
                <a:solidFill>
                  <a:srgbClr val="5E5E5E"/>
                </a:solidFill>
              </a:rPr>
              <a:t>; e.g.: (f 1 2 3)</a:t>
            </a:r>
            <a:endParaRPr>
              <a:solidFill>
                <a:srgbClr val="5E5E5E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005CC5"/>
                </a:solidFill>
              </a:defRPr>
            </a:pPr>
            <a:r>
              <a:rPr>
                <a:solidFill>
                  <a:srgbClr val="24292E"/>
                </a:solidFill>
              </a:rPr>
              <a:t>  (</a:t>
            </a:r>
            <a:r>
              <a:t>displayln</a:t>
            </a:r>
            <a:r>
              <a:rPr>
                <a:solidFill>
                  <a:srgbClr val="24292E"/>
                </a:solidFill>
              </a:rPr>
              <a:t> x) </a:t>
            </a:r>
            <a:r>
              <a:rPr>
                <a:solidFill>
                  <a:srgbClr val="6A737D"/>
                </a:solidFill>
              </a:rPr>
              <a:t>; =&gt; 1</a:t>
            </a:r>
            <a:endParaRPr>
              <a:solidFill>
                <a:srgbClr val="24292E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6A737D"/>
                </a:solidFill>
              </a:defRPr>
            </a:pPr>
            <a:r>
              <a:rPr>
                <a:solidFill>
                  <a:srgbClr val="24292E"/>
                </a:solidFill>
              </a:rPr>
              <a:t>  (</a:t>
            </a:r>
            <a:r>
              <a:rPr>
                <a:solidFill>
                  <a:srgbClr val="005CC5"/>
                </a:solidFill>
              </a:rPr>
              <a:t>displayln</a:t>
            </a:r>
            <a:r>
              <a:rPr>
                <a:solidFill>
                  <a:srgbClr val="24292E"/>
                </a:solidFill>
              </a:rPr>
              <a:t> xs)) </a:t>
            </a:r>
            <a:r>
              <a:t>; =&gt; (2 3)</a:t>
            </a:r>
          </a:p>
        </p:txBody>
      </p:sp>
      <p:sp>
        <p:nvSpPr>
          <p:cNvPr id="329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3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Control Flow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Control Flow</a:t>
            </a:r>
          </a:p>
        </p:txBody>
      </p:sp>
      <p:sp>
        <p:nvSpPr>
          <p:cNvPr id="333" name="‘if’ is a syntactic form (not a procedure nor a value):  (if &lt;condition&gt; &lt;then-body&gt; &lt;else-body&gt;)…"/>
          <p:cNvSpPr txBox="1"/>
          <p:nvPr>
            <p:ph type="body" idx="1"/>
          </p:nvPr>
        </p:nvSpPr>
        <p:spPr>
          <a:xfrm>
            <a:off x="1206500" y="4248504"/>
            <a:ext cx="21971000" cy="8476404"/>
          </a:xfrm>
          <a:prstGeom prst="rect">
            <a:avLst/>
          </a:prstGeom>
        </p:spPr>
        <p:txBody>
          <a:bodyPr/>
          <a:lstStyle/>
          <a:p>
            <a:pPr/>
            <a:r>
              <a:t>‘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if</a:t>
            </a:r>
            <a:r>
              <a:t>’ is a syntactic form (not a </a:t>
            </a:r>
            <a:r>
              <a:rPr i="1"/>
              <a:t>procedure</a:t>
            </a:r>
            <a:r>
              <a:t> nor a </a:t>
            </a:r>
            <a:r>
              <a:rPr i="1"/>
              <a:t>value</a:t>
            </a:r>
            <a:r>
              <a:t>):</a:t>
            </a:r>
            <a:br/>
            <a:br/>
            <a:r>
              <a:t>(</a:t>
            </a:r>
            <a:r>
              <a:rPr>
                <a:solidFill>
                  <a:schemeClr val="accent4">
                    <a:hueOff val="-1247790"/>
                    <a:lumOff val="-12326"/>
                  </a:schemeClr>
                </a:solidFill>
                <a:latin typeface="+mn-lt"/>
                <a:ea typeface="+mn-ea"/>
                <a:cs typeface="+mn-cs"/>
                <a:sym typeface="SF Mono Bold"/>
              </a:rPr>
              <a:t>if</a:t>
            </a:r>
            <a: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&lt;condition&gt; &lt;then-body&gt; &lt;else-body&gt;</a:t>
            </a:r>
            <a:r>
              <a:t>)</a:t>
            </a:r>
          </a:p>
          <a:p>
            <a:pPr/>
            <a:r>
              <a:t>If we want just the ‘then’ branch we have:</a:t>
            </a:r>
            <a:br/>
            <a:br/>
            <a:r>
              <a:t>(</a:t>
            </a:r>
            <a:r>
              <a:rPr>
                <a:solidFill>
                  <a:schemeClr val="accent4">
                    <a:hueOff val="-1247790"/>
                    <a:lumOff val="-12326"/>
                  </a:schemeClr>
                </a:solidFill>
                <a:latin typeface="+mn-lt"/>
                <a:ea typeface="+mn-ea"/>
                <a:cs typeface="+mn-cs"/>
                <a:sym typeface="SF Mono Bold"/>
              </a:rPr>
              <a:t>when</a:t>
            </a:r>
            <a: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&lt;condition&gt; &lt;then-body&gt;</a:t>
            </a:r>
            <a:r>
              <a:t>)</a:t>
            </a:r>
          </a:p>
          <a:p>
            <a:pPr/>
            <a:r>
              <a:t>Of course, there’s just the ‘else’ branch, too:</a:t>
            </a:r>
            <a:br/>
            <a:br/>
            <a:r>
              <a:t>(</a:t>
            </a:r>
            <a:r>
              <a:rPr>
                <a:solidFill>
                  <a:schemeClr val="accent4">
                    <a:hueOff val="-1247790"/>
                    <a:lumOff val="-12326"/>
                  </a:schemeClr>
                </a:solidFill>
                <a:latin typeface="+mn-lt"/>
                <a:ea typeface="+mn-ea"/>
                <a:cs typeface="+mn-cs"/>
                <a:sym typeface="SF Mono Bold"/>
              </a:rPr>
              <a:t>unless</a:t>
            </a:r>
            <a:r>
              <a:t> </a:t>
            </a:r>
            <a:r>
              <a:rPr>
                <a:solidFill>
                  <a:schemeClr val="accent1">
                    <a:lumOff val="-13575"/>
                  </a:schemeClr>
                </a:solidFill>
              </a:rPr>
              <a:t>&lt;condition&gt; &lt;else-body&gt;</a:t>
            </a:r>
            <a:r>
              <a:t>)</a:t>
            </a:r>
          </a:p>
        </p:txBody>
      </p:sp>
      <p:sp>
        <p:nvSpPr>
          <p:cNvPr id="334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3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333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Control Flow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Control Flow</a:t>
            </a:r>
          </a:p>
        </p:txBody>
      </p:sp>
      <p:sp>
        <p:nvSpPr>
          <p:cNvPr id="338" name="‘case’ evaluates value and finds the first datum (e.g. ‘1’) for which (equal? value ‘datum) is true.  (case (+ 7 5)   [(1 2 3) 'small]   [(10 11 12) ‘big]   [else 'idk])"/>
          <p:cNvSpPr txBox="1"/>
          <p:nvPr>
            <p:ph type="body" idx="1"/>
          </p:nvPr>
        </p:nvSpPr>
        <p:spPr>
          <a:xfrm>
            <a:off x="1206500" y="4248504"/>
            <a:ext cx="21971000" cy="8476404"/>
          </a:xfrm>
          <a:prstGeom prst="rect">
            <a:avLst/>
          </a:prstGeom>
        </p:spPr>
        <p:txBody>
          <a:bodyPr/>
          <a:lstStyle/>
          <a:p>
            <a:pPr/>
            <a:r>
              <a:t>‘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case’ </a:t>
            </a:r>
            <a:r>
              <a:t>evaluates </a:t>
            </a:r>
            <a:r>
              <a:rPr i="1">
                <a:solidFill>
                  <a:schemeClr val="accent4">
                    <a:hueOff val="-1247790"/>
                    <a:lumOff val="-12326"/>
                  </a:schemeClr>
                </a:solidFill>
                <a:latin typeface="+mn-lt"/>
                <a:ea typeface="+mn-ea"/>
                <a:cs typeface="+mn-cs"/>
                <a:sym typeface="SF Mono Bold"/>
              </a:rPr>
              <a:t>value</a:t>
            </a:r>
            <a:r>
              <a:t> and finds the first </a:t>
            </a:r>
            <a:r>
              <a:rPr i="1">
                <a:solidFill>
                  <a:schemeClr val="accent1">
                    <a:lumOff val="-13575"/>
                  </a:schemeClr>
                </a:solidFill>
              </a:rPr>
              <a:t>datum </a:t>
            </a:r>
            <a:r>
              <a:rPr i="1"/>
              <a:t>(e.g. </a:t>
            </a:r>
            <a:r>
              <a:rPr i="1">
                <a:solidFill>
                  <a:schemeClr val="accent1">
                    <a:lumOff val="-13575"/>
                  </a:schemeClr>
                </a:solidFill>
              </a:rPr>
              <a:t>‘1’</a:t>
            </a:r>
            <a:r>
              <a:rPr i="1"/>
              <a:t>) </a:t>
            </a:r>
            <a:r>
              <a:t>for which</a:t>
            </a:r>
            <a:r>
              <a:rPr i="1"/>
              <a:t> (equal? value ‘datum)</a:t>
            </a:r>
            <a:r>
              <a:t> is true.</a:t>
            </a:r>
            <a:br/>
            <a:br/>
            <a:r>
              <a:rPr>
                <a:solidFill>
                  <a:srgbClr val="24292E"/>
                </a:solidFill>
              </a:rPr>
              <a:t>(</a:t>
            </a:r>
            <a:r>
              <a:t>case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chemeClr val="accent4">
                    <a:hueOff val="-1247790"/>
                    <a:lumOff val="-12326"/>
                  </a:schemeClr>
                </a:solidFill>
                <a:latin typeface="+mn-lt"/>
                <a:ea typeface="+mn-ea"/>
                <a:cs typeface="+mn-cs"/>
                <a:sym typeface="SF Mono Bold"/>
              </a:rPr>
              <a:t>(+ 7 5)</a:t>
            </a:r>
            <a:br>
              <a:rPr>
                <a:solidFill>
                  <a:srgbClr val="24292E"/>
                </a:solidFill>
              </a:rPr>
            </a:br>
            <a:r>
              <a:rPr>
                <a:solidFill>
                  <a:srgbClr val="24292E"/>
                </a:solidFill>
              </a:rPr>
              <a:t>  [(</a:t>
            </a:r>
            <a:r>
              <a:rPr>
                <a:solidFill>
                  <a:srgbClr val="005CC5"/>
                </a:solidFill>
              </a:rPr>
              <a:t>1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2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3</a:t>
            </a:r>
            <a:r>
              <a:rPr>
                <a:solidFill>
                  <a:srgbClr val="24292E"/>
                </a:solidFill>
              </a:rPr>
              <a:t>) </a:t>
            </a:r>
            <a:r>
              <a:t>'small</a:t>
            </a:r>
            <a:r>
              <a:rPr>
                <a:solidFill>
                  <a:srgbClr val="24292E"/>
                </a:solidFill>
              </a:rPr>
              <a:t>]</a:t>
            </a:r>
            <a:br>
              <a:rPr>
                <a:solidFill>
                  <a:srgbClr val="24292E"/>
                </a:solidFill>
              </a:rPr>
            </a:br>
            <a:r>
              <a:rPr>
                <a:solidFill>
                  <a:srgbClr val="24292E"/>
                </a:solidFill>
              </a:rPr>
              <a:t>  </a:t>
            </a:r>
            <a:r>
              <a:t>[(</a:t>
            </a:r>
            <a:r>
              <a:rPr>
                <a:solidFill>
                  <a:srgbClr val="005CC5"/>
                </a:solidFill>
              </a:rPr>
              <a:t>10</a:t>
            </a:r>
            <a:r>
              <a:t> </a:t>
            </a:r>
            <a:r>
              <a:rPr>
                <a:solidFill>
                  <a:srgbClr val="005CC5"/>
                </a:solidFill>
              </a:rPr>
              <a:t>11</a:t>
            </a:r>
            <a:r>
              <a:t> </a:t>
            </a:r>
            <a:r>
              <a:rPr>
                <a:solidFill>
                  <a:srgbClr val="005CC5"/>
                </a:solidFill>
              </a:rPr>
              <a:t>12</a:t>
            </a:r>
            <a:r>
              <a:t>) ‘</a:t>
            </a:r>
            <a:r>
              <a:rPr>
                <a:solidFill>
                  <a:srgbClr val="032F62"/>
                </a:solidFill>
              </a:rPr>
              <a:t>big</a:t>
            </a:r>
            <a:r>
              <a:t>]</a:t>
            </a:r>
            <a:br/>
            <a:r>
              <a:t>  [else 'idk])</a:t>
            </a:r>
          </a:p>
        </p:txBody>
      </p:sp>
      <p:sp>
        <p:nvSpPr>
          <p:cNvPr id="339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340" name="Line"/>
          <p:cNvSpPr/>
          <p:nvPr/>
        </p:nvSpPr>
        <p:spPr>
          <a:xfrm>
            <a:off x="6889692" y="6689992"/>
            <a:ext cx="3810902" cy="1"/>
          </a:xfrm>
          <a:prstGeom prst="line">
            <a:avLst/>
          </a:prstGeom>
          <a:ln w="101600">
            <a:solidFill>
              <a:schemeClr val="accent4">
                <a:hueOff val="-1247790"/>
                <a:lumOff val="-1232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41" name="12"/>
          <p:cNvSpPr txBox="1"/>
          <p:nvPr/>
        </p:nvSpPr>
        <p:spPr>
          <a:xfrm>
            <a:off x="10880033" y="6270892"/>
            <a:ext cx="867967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-1247790"/>
                    <a:lumOff val="-12326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12</a:t>
            </a:r>
          </a:p>
        </p:txBody>
      </p:sp>
      <p:sp>
        <p:nvSpPr>
          <p:cNvPr id="342" name="Line"/>
          <p:cNvSpPr/>
          <p:nvPr/>
        </p:nvSpPr>
        <p:spPr>
          <a:xfrm rot="5392615">
            <a:off x="8997101" y="4063196"/>
            <a:ext cx="1839399" cy="68314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81" h="21476" fill="norm" stroke="1" extrusionOk="0">
                <a:moveTo>
                  <a:pt x="28" y="3580"/>
                </a:moveTo>
                <a:cubicBezTo>
                  <a:pt x="-380" y="1860"/>
                  <a:pt x="3705" y="339"/>
                  <a:pt x="9459" y="46"/>
                </a:cubicBezTo>
                <a:cubicBezTo>
                  <a:pt x="12795" y="-124"/>
                  <a:pt x="16280" y="179"/>
                  <a:pt x="18182" y="993"/>
                </a:cubicBezTo>
                <a:cubicBezTo>
                  <a:pt x="21220" y="2294"/>
                  <a:pt x="18673" y="3928"/>
                  <a:pt x="16554" y="5411"/>
                </a:cubicBezTo>
                <a:cubicBezTo>
                  <a:pt x="12913" y="7958"/>
                  <a:pt x="11411" y="10690"/>
                  <a:pt x="11148" y="13409"/>
                </a:cubicBezTo>
                <a:cubicBezTo>
                  <a:pt x="10887" y="16105"/>
                  <a:pt x="11838" y="18818"/>
                  <a:pt x="14028" y="21476"/>
                </a:cubicBezTo>
              </a:path>
            </a:pathLst>
          </a:custGeom>
          <a:ln w="101600">
            <a:solidFill>
              <a:schemeClr val="accent4">
                <a:hueOff val="-1247790"/>
                <a:lumOff val="-12326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43" name="matches"/>
          <p:cNvSpPr txBox="1"/>
          <p:nvPr/>
        </p:nvSpPr>
        <p:spPr>
          <a:xfrm>
            <a:off x="13284224" y="7957409"/>
            <a:ext cx="2752131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4">
                    <a:hueOff val="-1247790"/>
                    <a:lumOff val="-12326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matches</a:t>
            </a:r>
          </a:p>
        </p:txBody>
      </p:sp>
      <p:sp>
        <p:nvSpPr>
          <p:cNvPr id="3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ontrol Flow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Control Flow</a:t>
            </a:r>
          </a:p>
        </p:txBody>
      </p:sp>
      <p:sp>
        <p:nvSpPr>
          <p:cNvPr id="347" name="‘cond’ evaluates each test expression until one is true, then evaluates and returns its body.…"/>
          <p:cNvSpPr txBox="1"/>
          <p:nvPr>
            <p:ph type="body" idx="1"/>
          </p:nvPr>
        </p:nvSpPr>
        <p:spPr>
          <a:xfrm>
            <a:off x="1206500" y="4248504"/>
            <a:ext cx="21971000" cy="8476404"/>
          </a:xfrm>
          <a:prstGeom prst="rect">
            <a:avLst/>
          </a:prstGeom>
        </p:spPr>
        <p:txBody>
          <a:bodyPr/>
          <a:lstStyle/>
          <a:p>
            <a:pPr/>
            <a:r>
              <a:t>‘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cond’ </a:t>
            </a:r>
            <a:r>
              <a:t>evaluates each test expression until one is true, then evaluates and returns its body.</a:t>
            </a:r>
            <a:br/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005CC5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cond</a:t>
            </a:r>
            <a:endParaRPr>
              <a:solidFill>
                <a:srgbClr val="24292E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032F62"/>
                </a:solidFill>
              </a:defRPr>
            </a:pPr>
            <a:r>
              <a:rPr>
                <a:solidFill>
                  <a:srgbClr val="24292E"/>
                </a:solidFill>
              </a:rPr>
              <a:t>  [(</a:t>
            </a:r>
            <a:r>
              <a:rPr>
                <a:solidFill>
                  <a:srgbClr val="005CC5"/>
                </a:solidFill>
              </a:rPr>
              <a:t>positive?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-5</a:t>
            </a:r>
            <a:r>
              <a:rPr>
                <a:solidFill>
                  <a:srgbClr val="24292E"/>
                </a:solidFill>
              </a:rPr>
              <a:t>) (</a:t>
            </a:r>
            <a:r>
              <a:rPr>
                <a:solidFill>
                  <a:srgbClr val="005CC5"/>
                </a:solidFill>
              </a:rPr>
              <a:t>error</a:t>
            </a:r>
            <a:r>
              <a:rPr>
                <a:solidFill>
                  <a:srgbClr val="24292E"/>
                </a:solidFill>
              </a:rPr>
              <a:t> </a:t>
            </a:r>
            <a:r>
              <a:t>"doesn't get here"</a:t>
            </a:r>
            <a:r>
              <a:rPr>
                <a:solidFill>
                  <a:srgbClr val="24292E"/>
                </a:solidFill>
              </a:rPr>
              <a:t>)]</a:t>
            </a:r>
            <a:endParaRPr>
              <a:solidFill>
                <a:srgbClr val="24292E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032F62"/>
                </a:solidFill>
              </a:defRPr>
            </a:pPr>
            <a:r>
              <a:rPr>
                <a:solidFill>
                  <a:srgbClr val="24292E"/>
                </a:solidFill>
              </a:rPr>
              <a:t>  [(</a:t>
            </a:r>
            <a:r>
              <a:rPr>
                <a:solidFill>
                  <a:srgbClr val="005CC5"/>
                </a:solidFill>
              </a:rPr>
              <a:t>zero?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-5</a:t>
            </a:r>
            <a:r>
              <a:rPr>
                <a:solidFill>
                  <a:srgbClr val="24292E"/>
                </a:solidFill>
              </a:rPr>
              <a:t>) (</a:t>
            </a:r>
            <a:r>
              <a:rPr>
                <a:solidFill>
                  <a:srgbClr val="005CC5"/>
                </a:solidFill>
              </a:rPr>
              <a:t>error</a:t>
            </a:r>
            <a:r>
              <a:rPr>
                <a:solidFill>
                  <a:srgbClr val="24292E"/>
                </a:solidFill>
              </a:rPr>
              <a:t> </a:t>
            </a:r>
            <a:r>
              <a:t>"doesn't get here, either"</a:t>
            </a:r>
            <a:r>
              <a:rPr>
                <a:solidFill>
                  <a:srgbClr val="24292E"/>
                </a:solidFill>
              </a:rPr>
              <a:t>)]</a:t>
            </a:r>
            <a:endParaRPr>
              <a:solidFill>
                <a:srgbClr val="24292E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005CC5"/>
                </a:solidFill>
              </a:defRPr>
            </a:pPr>
            <a:r>
              <a:rPr>
                <a:solidFill>
                  <a:srgbClr val="24292E"/>
                </a:solidFill>
              </a:rPr>
              <a:t>  [</a:t>
            </a:r>
            <a:r>
              <a:t>else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32F62"/>
                </a:solidFill>
              </a:rPr>
              <a:t>‘here</a:t>
            </a:r>
            <a:r>
              <a:rPr>
                <a:solidFill>
                  <a:srgbClr val="24292E"/>
                </a:solidFill>
              </a:rPr>
              <a:t>])</a:t>
            </a:r>
          </a:p>
        </p:txBody>
      </p:sp>
      <p:sp>
        <p:nvSpPr>
          <p:cNvPr id="348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3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Loop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Loops</a:t>
            </a:r>
          </a:p>
        </p:txBody>
      </p:sp>
      <p:sp>
        <p:nvSpPr>
          <p:cNvPr id="352" name="Loops are achieved through recursion. Either:…"/>
          <p:cNvSpPr txBox="1"/>
          <p:nvPr>
            <p:ph type="body" idx="1"/>
          </p:nvPr>
        </p:nvSpPr>
        <p:spPr>
          <a:xfrm>
            <a:off x="1206500" y="4248504"/>
            <a:ext cx="21971000" cy="8476404"/>
          </a:xfrm>
          <a:prstGeom prst="rect">
            <a:avLst/>
          </a:prstGeom>
        </p:spPr>
        <p:txBody>
          <a:bodyPr/>
          <a:lstStyle/>
          <a:p>
            <a:pPr/>
            <a:r>
              <a:t>Loops are achieved through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recursion</a:t>
            </a:r>
            <a:r>
              <a:t>. Either:</a:t>
            </a:r>
          </a:p>
          <a:p>
            <a:pPr lvl="1">
              <a:buChar char="✦"/>
            </a:pPr>
            <a:r>
              <a:t>Recursively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call</a:t>
            </a:r>
            <a:r>
              <a:t> a procedure</a:t>
            </a:r>
          </a:p>
          <a:p>
            <a:pPr lvl="1">
              <a:buChar char="✦"/>
            </a:pPr>
            <a:r>
              <a:t>Use a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named</a:t>
            </a:r>
            <a:r>
              <a:t> let</a:t>
            </a:r>
          </a:p>
          <a:p>
            <a:pPr lvl="1">
              <a:buChar char="✦"/>
            </a:pPr>
            <a:r>
              <a:t>On lists (and vectors), you can use ‘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for-each</a:t>
            </a:r>
            <a:r>
              <a:t>’</a:t>
            </a:r>
          </a:p>
          <a:p>
            <a:pPr/>
            <a:r>
              <a:t>Use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tail-recursion</a:t>
            </a:r>
            <a:r>
              <a:t> whenever possible! The last called thing in a recursive procedure should be the procedure itself!</a:t>
            </a:r>
          </a:p>
        </p:txBody>
      </p:sp>
      <p:sp>
        <p:nvSpPr>
          <p:cNvPr id="353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3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A modern white building with glass panels against a clear, blue sky" descr="A modern white building with glass panels against a clear, blue sky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7424" t="0" r="17424" b="0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357" name="Racke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</a:t>
            </a:r>
          </a:p>
        </p:txBody>
      </p:sp>
      <p:sp>
        <p:nvSpPr>
          <p:cNvPr id="358" name="Continuations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Continuations</a:t>
            </a:r>
          </a:p>
          <a:p>
            <a:pPr/>
          </a:p>
          <a:p>
            <a:pPr>
              <a:defRPr>
                <a:latin typeface="SF Mono Regular"/>
                <a:ea typeface="SF Mono Regular"/>
                <a:cs typeface="SF Mono Regular"/>
                <a:sym typeface="SF Mono Regular"/>
              </a:defRPr>
            </a:pPr>
            <a:r>
              <a:t>- or -</a:t>
            </a:r>
          </a:p>
          <a:p>
            <a:pPr/>
          </a:p>
          <a:p>
            <a:pPr/>
            <a:r>
              <a:t>call/cc</a:t>
            </a:r>
          </a:p>
        </p:txBody>
      </p:sp>
      <p:sp>
        <p:nvSpPr>
          <p:cNvPr id="3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How does it work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How does it work?</a:t>
            </a:r>
          </a:p>
        </p:txBody>
      </p:sp>
      <p:sp>
        <p:nvSpPr>
          <p:cNvPr id="362" name="Continu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Continuations</a:t>
            </a:r>
          </a:p>
        </p:txBody>
      </p:sp>
      <p:sp>
        <p:nvSpPr>
          <p:cNvPr id="3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4" name="(+ 1                        ) ; =&gt; 3"/>
          <p:cNvSpPr txBox="1"/>
          <p:nvPr/>
        </p:nvSpPr>
        <p:spPr>
          <a:xfrm>
            <a:off x="4048273" y="7241420"/>
            <a:ext cx="16506529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5800">
                <a:solidFill>
                  <a:srgbClr val="005CC5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+</a:t>
            </a:r>
            <a:r>
              <a:rPr>
                <a:solidFill>
                  <a:srgbClr val="24292E"/>
                </a:solidFill>
              </a:rPr>
              <a:t> </a:t>
            </a:r>
            <a:r>
              <a:t>1</a:t>
            </a:r>
            <a:r>
              <a:rPr>
                <a:solidFill>
                  <a:srgbClr val="24292E"/>
                </a:solidFill>
              </a:rPr>
              <a:t>                        ) ; =&gt; 3</a:t>
            </a:r>
          </a:p>
        </p:txBody>
      </p:sp>
      <p:sp>
        <p:nvSpPr>
          <p:cNvPr id="365" name="🚩"/>
          <p:cNvSpPr txBox="1"/>
          <p:nvPr/>
        </p:nvSpPr>
        <p:spPr>
          <a:xfrm>
            <a:off x="6476089" y="5941179"/>
            <a:ext cx="1130301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🚩</a:t>
            </a:r>
          </a:p>
        </p:txBody>
      </p:sp>
      <p:sp>
        <p:nvSpPr>
          <p:cNvPr id="366" name="Arrow"/>
          <p:cNvSpPr/>
          <p:nvPr/>
        </p:nvSpPr>
        <p:spPr>
          <a:xfrm rot="16200000">
            <a:off x="3331692" y="8335826"/>
            <a:ext cx="1433164" cy="1200151"/>
          </a:xfrm>
          <a:prstGeom prst="rightArrow">
            <a:avLst>
              <a:gd name="adj1" fmla="val 32000"/>
              <a:gd name="adj2" fmla="val 67725"/>
            </a:avLst>
          </a:pr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7" name="Line"/>
          <p:cNvSpPr/>
          <p:nvPr/>
        </p:nvSpPr>
        <p:spPr>
          <a:xfrm>
            <a:off x="6647383" y="6287499"/>
            <a:ext cx="5793792" cy="9539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149" fill="norm" stroke="1" extrusionOk="0">
                <a:moveTo>
                  <a:pt x="21600" y="20149"/>
                </a:moveTo>
                <a:cubicBezTo>
                  <a:pt x="18755" y="8602"/>
                  <a:pt x="15402" y="1729"/>
                  <a:pt x="11912" y="287"/>
                </a:cubicBezTo>
                <a:cubicBezTo>
                  <a:pt x="7708" y="-1451"/>
                  <a:pt x="3520" y="4735"/>
                  <a:pt x="0" y="17881"/>
                </a:cubicBezTo>
              </a:path>
            </a:pathLst>
          </a:custGeom>
          <a:ln w="101600">
            <a:solidFill>
              <a:schemeClr val="accent4">
                <a:hueOff val="-1247790"/>
                <a:lumOff val="-12326"/>
              </a:schemeClr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68" name="(call/cc (λ (k) (k  ))"/>
          <p:cNvSpPr txBox="1"/>
          <p:nvPr/>
        </p:nvSpPr>
        <p:spPr>
          <a:xfrm>
            <a:off x="6476090" y="7241420"/>
            <a:ext cx="10131773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5800">
                <a:solidFill>
                  <a:srgbClr val="005CC5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call/cc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D73A49"/>
                </a:solidFill>
              </a:rPr>
              <a:t>λ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E36209"/>
                </a:solidFill>
              </a:rPr>
              <a:t>k</a:t>
            </a:r>
            <a:r>
              <a:rPr>
                <a:solidFill>
                  <a:srgbClr val="24292E"/>
                </a:solidFill>
              </a:rPr>
              <a:t>) (k  ))</a:t>
            </a:r>
          </a:p>
        </p:txBody>
      </p:sp>
      <p:sp>
        <p:nvSpPr>
          <p:cNvPr id="369" name="2"/>
          <p:cNvSpPr txBox="1"/>
          <p:nvPr/>
        </p:nvSpPr>
        <p:spPr>
          <a:xfrm>
            <a:off x="15033773" y="7241420"/>
            <a:ext cx="569641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5800">
                <a:solidFill>
                  <a:schemeClr val="accent3">
                    <a:hueOff val="362282"/>
                    <a:satOff val="31803"/>
                    <a:lumOff val="-18242"/>
                  </a:schemeClr>
                </a:solidFill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2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path" nodeType="click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105444 0.000000" origin="layout" pathEditMode="relative">
                                      <p:cBhvr>
                                        <p:cTn id="10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path" nodeType="clickEffect" presetSubtype="0" presetID="-1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105444 0.000000 L 0.348193 -0.000000" origin="layout" pathEditMode="relative">
                                      <p:cBhvr>
                                        <p:cTn id="20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path" nodeType="clickEffect" presetSubtype="0" presetID="-1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348193 -0.000000 L 0.457821 -0.000000" origin="layout" pathEditMode="relative">
                                      <p:cBhvr>
                                        <p:cTn id="30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xit" nodeType="clickEffect" presetSubtype="32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4" dur="2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xit" nodeType="clickEffect" presetSubtype="32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40" dur="2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path" nodeType="afterEffect" presetSubtype="0" presetID="-1" grpId="9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351480 0.001219" origin="layout" pathEditMode="relative">
                                      <p:cBhvr>
                                        <p:cTn id="45" dur="1000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path" nodeType="withEffect" presetSubtype="0" presetID="-1" grpId="10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457821 -0.000000 L 0.115376 -0.000000" origin="layout" pathEditMode="relative">
                                      <p:cBhvr>
                                        <p:cTn id="48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7" grpId="5"/>
      <p:bldP build="whole" bldLvl="1" animBg="1" rev="0" advAuto="0" spid="366" grpId="1"/>
      <p:bldP build="whole" bldLvl="1" animBg="1" rev="0" advAuto="0" spid="367" grpId="7"/>
      <p:bldP build="whole" bldLvl="1" animBg="1" rev="0" advAuto="0" spid="368" grpId="8"/>
      <p:bldP build="whole" bldLvl="1" animBg="1" rev="0" advAuto="0" spid="365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Let’s code!"/>
          <p:cNvSpPr txBox="1"/>
          <p:nvPr>
            <p:ph type="body" sz="quarter" idx="1"/>
          </p:nvPr>
        </p:nvSpPr>
        <p:spPr>
          <a:xfrm>
            <a:off x="1206500" y="1075927"/>
            <a:ext cx="21971000" cy="1537600"/>
          </a:xfrm>
          <a:prstGeom prst="rect">
            <a:avLst/>
          </a:prstGeom>
        </p:spPr>
        <p:txBody>
          <a:bodyPr/>
          <a:lstStyle>
            <a:lvl1pPr>
              <a:defRPr spc="-91" sz="9200"/>
            </a:lvl1pPr>
          </a:lstStyle>
          <a:p>
            <a:pPr/>
            <a:r>
              <a:t>Let’s code!</a:t>
            </a:r>
          </a:p>
        </p:txBody>
      </p:sp>
      <p:sp>
        <p:nvSpPr>
          <p:cNvPr id="163" name="Slide Numb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4" name="The exercises will be available on my GitHub repository."/>
          <p:cNvSpPr txBox="1"/>
          <p:nvPr/>
        </p:nvSpPr>
        <p:spPr>
          <a:xfrm>
            <a:off x="1604829" y="3653596"/>
            <a:ext cx="20599671" cy="150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The exercises will be available on my GitHub repository.</a:t>
            </a:r>
          </a:p>
        </p:txBody>
      </p:sp>
      <p:sp>
        <p:nvSpPr>
          <p:cNvPr id="165" name="https://github.com/andreafra/ppl"/>
          <p:cNvSpPr txBox="1"/>
          <p:nvPr/>
        </p:nvSpPr>
        <p:spPr>
          <a:xfrm>
            <a:off x="5529826" y="9188987"/>
            <a:ext cx="16443723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6500" u="sng">
                <a:solidFill>
                  <a:srgbClr val="000000"/>
                </a:solidFill>
                <a:latin typeface="+mn-lt"/>
                <a:ea typeface="+mn-ea"/>
                <a:cs typeface="+mn-cs"/>
                <a:sym typeface="SF Mono Bold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https://github.com/andreafra/ppl</a:t>
            </a:r>
          </a:p>
        </p:txBody>
      </p:sp>
      <p:pic>
        <p:nvPicPr>
          <p:cNvPr id="166" name="github-mark.png" descr="github-m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04829" y="8211087"/>
            <a:ext cx="3048001" cy="304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👉"/>
          <p:cNvSpPr txBox="1"/>
          <p:nvPr/>
        </p:nvSpPr>
        <p:spPr>
          <a:xfrm rot="3080301">
            <a:off x="8052691" y="5685962"/>
            <a:ext cx="2298701" cy="297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7200"/>
            </a:lvl1pPr>
          </a:lstStyle>
          <a:p>
            <a:pPr/>
            <a:r>
              <a:t>👉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Any doubt?"/>
          <p:cNvSpPr txBox="1"/>
          <p:nvPr>
            <p:ph type="body" sz="quarter" idx="1"/>
          </p:nvPr>
        </p:nvSpPr>
        <p:spPr>
          <a:xfrm>
            <a:off x="1206500" y="1075927"/>
            <a:ext cx="21971000" cy="1537600"/>
          </a:xfrm>
          <a:prstGeom prst="rect">
            <a:avLst/>
          </a:prstGeom>
        </p:spPr>
        <p:txBody>
          <a:bodyPr/>
          <a:lstStyle>
            <a:lvl1pPr>
              <a:defRPr spc="-91" sz="9200"/>
            </a:lvl1pPr>
          </a:lstStyle>
          <a:p>
            <a:pPr/>
            <a:r>
              <a:t>Any doubt?</a:t>
            </a:r>
          </a:p>
        </p:txBody>
      </p:sp>
      <p:sp>
        <p:nvSpPr>
          <p:cNvPr id="170" name="Slide Numb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1" name="You can write me an email at:…"/>
          <p:cNvSpPr txBox="1"/>
          <p:nvPr/>
        </p:nvSpPr>
        <p:spPr>
          <a:xfrm>
            <a:off x="1604829" y="3653596"/>
            <a:ext cx="20599671" cy="33070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You can write me an email at: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rPr u="sng">
                <a:hlinkClick r:id="rId2" invalidUrl="" action="" tgtFrame="" tooltip="" history="1" highlightClick="0" endSnd="0"/>
              </a:rPr>
              <a:t>andrea.franchini@polimi.it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174" name="Typ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Types</a:t>
            </a:r>
          </a:p>
        </p:txBody>
      </p:sp>
      <p:sp>
        <p:nvSpPr>
          <p:cNvPr id="175" name="NUMB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latin typeface="+mn-lt"/>
                <a:ea typeface="+mn-ea"/>
                <a:cs typeface="+mn-cs"/>
                <a:sym typeface="SF Mono Bold"/>
              </a:defRPr>
            </a:pPr>
            <a:r>
              <a:t>NUMBERS</a:t>
            </a:r>
          </a:p>
          <a:p>
            <a:pPr marL="0" indent="0">
              <a:buSzTx/>
              <a:buNone/>
            </a:pPr>
            <a:r>
              <a:t>1 (integer) </a:t>
            </a:r>
          </a:p>
          <a:p>
            <a:pPr marL="0" indent="0">
              <a:buSzTx/>
              <a:buNone/>
            </a:pPr>
            <a:r>
              <a:t>3.14 (floating)</a:t>
            </a:r>
          </a:p>
          <a:p>
            <a:pPr marL="0" indent="0">
              <a:buSzTx/>
              <a:buNone/>
            </a:pPr>
            <a:r>
              <a:t>1+2i 6.02e+23 </a:t>
            </a:r>
          </a:p>
          <a:p>
            <a:pPr marL="0" indent="0">
              <a:buSzTx/>
              <a:buNone/>
            </a:pPr>
            <a:r>
              <a:t>#x29 #o32 </a:t>
            </a:r>
          </a:p>
          <a:p>
            <a:pPr marL="0" indent="0">
              <a:buSzTx/>
              <a:buNone/>
            </a:pPr>
            <a:r>
              <a:t>#b010101</a:t>
            </a:r>
          </a:p>
        </p:txBody>
      </p:sp>
      <p:sp>
        <p:nvSpPr>
          <p:cNvPr id="176" name="STRINGS…"/>
          <p:cNvSpPr txBox="1"/>
          <p:nvPr/>
        </p:nvSpPr>
        <p:spPr>
          <a:xfrm>
            <a:off x="8384918" y="4248504"/>
            <a:ext cx="6340689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STRINGS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“Hello world!”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CHARACTERS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#\a #\B #\5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BOOLEANS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#t #f</a:t>
            </a:r>
          </a:p>
        </p:txBody>
      </p:sp>
      <p:sp>
        <p:nvSpPr>
          <p:cNvPr id="177" name="SYMBOLS…"/>
          <p:cNvSpPr txBox="1"/>
          <p:nvPr/>
        </p:nvSpPr>
        <p:spPr>
          <a:xfrm>
            <a:off x="15655245" y="4248504"/>
            <a:ext cx="7614165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SYMBOLS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apple a-10!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really? hey/you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VECTORS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#(1 2 3 4)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SF Mono Bold"/>
              </a:defRPr>
            </a:pPr>
            <a:r>
              <a:t>LISTS</a:t>
            </a:r>
          </a:p>
          <a:p>
            <a:pPr algn="l">
              <a:lnSpc>
                <a:spcPct val="90000"/>
              </a:lnSpc>
              <a:spcBef>
                <a:spcPts val="4500"/>
              </a:spcBef>
              <a:defRPr>
                <a:solidFill>
                  <a:srgbClr val="000000"/>
                </a:solidFill>
              </a:defRPr>
            </a:pPr>
            <a:r>
              <a:t>‘(1 2 #\3 “4”) ‘()</a:t>
            </a:r>
          </a:p>
        </p:txBody>
      </p:sp>
      <p:sp>
        <p:nvSpPr>
          <p:cNvPr id="178" name="Slide Numb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op facts about Racket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Top facts about Racket</a:t>
            </a:r>
          </a:p>
        </p:txBody>
      </p:sp>
      <p:sp>
        <p:nvSpPr>
          <p:cNvPr id="181" name="Prefix not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Prefix notation</a:t>
            </a:r>
          </a:p>
          <a:p>
            <a:pPr/>
            <a:r>
              <a:t>Dynamically-typed</a:t>
            </a:r>
          </a:p>
          <a:p>
            <a:pPr/>
            <a:r>
              <a:t>(Mostly) functional programming</a:t>
            </a:r>
          </a:p>
          <a:p>
            <a:pPr/>
            <a:r>
              <a:rPr i="1"/>
              <a:t>Homoiconic -&gt;</a:t>
            </a:r>
            <a:r>
              <a:t> Code is Data</a:t>
            </a:r>
          </a:p>
          <a:p>
            <a:pPr/>
            <a:r>
              <a:t>Call-by-Value</a:t>
            </a:r>
          </a:p>
        </p:txBody>
      </p:sp>
      <p:sp>
        <p:nvSpPr>
          <p:cNvPr id="182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183" name="Slide Numb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186" name="Dynamically-typed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Dynamically-typed</a:t>
            </a:r>
          </a:p>
        </p:txBody>
      </p:sp>
      <p:sp>
        <p:nvSpPr>
          <p:cNvPr id="187" name="In statically-typed languages such as C and Java the type of a variable is checked at compile time, and we usually specify it when declaring something.…"/>
          <p:cNvSpPr txBox="1"/>
          <p:nvPr>
            <p:ph type="body" sz="half" idx="1"/>
          </p:nvPr>
        </p:nvSpPr>
        <p:spPr>
          <a:xfrm>
            <a:off x="1206500" y="4248504"/>
            <a:ext cx="10708118" cy="8256012"/>
          </a:xfrm>
          <a:prstGeom prst="rect">
            <a:avLst/>
          </a:prstGeom>
        </p:spPr>
        <p:txBody>
          <a:bodyPr/>
          <a:lstStyle/>
          <a:p>
            <a:pPr marL="0" indent="0" defTabSz="2316421">
              <a:spcBef>
                <a:spcPts val="4200"/>
              </a:spcBef>
              <a:buSzTx/>
              <a:buNone/>
              <a:defRPr sz="4560"/>
            </a:pPr>
            <a:r>
              <a:t>In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statically-typed</a:t>
            </a:r>
            <a:r>
              <a:t> languages such as C and Java the type of a variable is checked at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compile time</a:t>
            </a:r>
            <a:r>
              <a:t>, and we usually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specify</a:t>
            </a:r>
            <a:r>
              <a:t> it when declaring something.</a:t>
            </a:r>
          </a:p>
          <a:p>
            <a:pPr marL="0" indent="0" defTabSz="2316421">
              <a:spcBef>
                <a:spcPts val="4200"/>
              </a:spcBef>
              <a:buSzTx/>
              <a:buNone/>
              <a:defRPr sz="4560"/>
            </a:pPr>
            <a:r>
              <a:t>In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Racket</a:t>
            </a:r>
            <a:r>
              <a:t>, just like in Python and JavaScript, the type is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unknown</a:t>
            </a:r>
            <a:r>
              <a:t> before runtime. You can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reassign</a:t>
            </a:r>
            <a:r>
              <a:t> values of any kind to a variable.</a:t>
            </a:r>
          </a:p>
        </p:txBody>
      </p:sp>
      <p:sp>
        <p:nvSpPr>
          <p:cNvPr id="188" name="int sumFive(int n) {…"/>
          <p:cNvSpPr txBox="1"/>
          <p:nvPr/>
        </p:nvSpPr>
        <p:spPr>
          <a:xfrm>
            <a:off x="12461524" y="4248504"/>
            <a:ext cx="7775151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>
                <a:solidFill>
                  <a:srgbClr val="6F42C1"/>
                </a:solidFill>
              </a:defRPr>
            </a:pPr>
            <a:r>
              <a:rPr>
                <a:solidFill>
                  <a:srgbClr val="D73A49"/>
                </a:solidFill>
              </a:rPr>
              <a:t>int</a:t>
            </a:r>
            <a:r>
              <a:rPr>
                <a:solidFill>
                  <a:srgbClr val="24292E"/>
                </a:solidFill>
              </a:rPr>
              <a:t> </a:t>
            </a:r>
            <a:r>
              <a:t>sumFive</a:t>
            </a: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D73A49"/>
                </a:solidFill>
              </a:rPr>
              <a:t>int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E36209"/>
                </a:solidFill>
              </a:rPr>
              <a:t>n</a:t>
            </a:r>
            <a:r>
              <a:rPr>
                <a:solidFill>
                  <a:srgbClr val="24292E"/>
                </a:solidFill>
              </a:rPr>
              <a:t>) {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D73A49"/>
                </a:solidFill>
              </a:defRPr>
            </a:pPr>
            <a:r>
              <a:rPr>
                <a:solidFill>
                  <a:srgbClr val="24292E"/>
                </a:solidFill>
              </a:rPr>
              <a:t>    </a:t>
            </a:r>
            <a:r>
              <a:t>return</a:t>
            </a:r>
            <a:r>
              <a:rPr>
                <a:solidFill>
                  <a:srgbClr val="24292E"/>
                </a:solidFill>
              </a:rPr>
              <a:t> n </a:t>
            </a:r>
            <a:r>
              <a:t>+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5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24292E"/>
                </a:solidFill>
              </a:defRPr>
            </a:pPr>
            <a:r>
              <a:t>}</a:t>
            </a:r>
          </a:p>
        </p:txBody>
      </p:sp>
      <p:sp>
        <p:nvSpPr>
          <p:cNvPr id="189" name="; error if n is not a number…"/>
          <p:cNvSpPr txBox="1"/>
          <p:nvPr/>
        </p:nvSpPr>
        <p:spPr>
          <a:xfrm>
            <a:off x="12461524" y="8376509"/>
            <a:ext cx="10708119" cy="487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</a:defRPr>
            </a:pPr>
            <a:r>
              <a:t>; error if n is not a number</a:t>
            </a:r>
          </a:p>
          <a:p>
            <a:pPr algn="l" defTabSz="457200">
              <a:defRPr>
                <a:solidFill>
                  <a:srgbClr val="D73A49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define</a:t>
            </a:r>
            <a:r>
              <a:rPr>
                <a:solidFill>
                  <a:srgbClr val="24292E"/>
                </a:solidFill>
              </a:rPr>
              <a:t> (</a:t>
            </a:r>
            <a:r>
              <a:rPr>
                <a:solidFill>
                  <a:srgbClr val="6F42C1"/>
                </a:solidFill>
              </a:rPr>
              <a:t>sum-five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E36209"/>
                </a:solidFill>
              </a:rPr>
              <a:t>n</a:t>
            </a:r>
            <a:r>
              <a:rPr>
                <a:solidFill>
                  <a:srgbClr val="24292E"/>
                </a:solidFill>
              </a:rPr>
              <a:t>)</a:t>
            </a:r>
            <a:endParaRPr>
              <a:solidFill>
                <a:srgbClr val="24292E"/>
              </a:solidFill>
            </a:endParaRPr>
          </a:p>
          <a:p>
            <a:pPr algn="l" defTabSz="457200">
              <a:defRPr>
                <a:solidFill>
                  <a:srgbClr val="24292E"/>
                </a:solidFill>
              </a:defRPr>
            </a:pPr>
            <a:r>
              <a:t>  (</a:t>
            </a:r>
            <a:r>
              <a:rPr>
                <a:solidFill>
                  <a:srgbClr val="005CC5"/>
                </a:solidFill>
              </a:rPr>
              <a:t>+</a:t>
            </a:r>
            <a:r>
              <a:t> n </a:t>
            </a:r>
            <a:r>
              <a:rPr>
                <a:solidFill>
                  <a:srgbClr val="005CC5"/>
                </a:solidFill>
              </a:rPr>
              <a:t>5</a:t>
            </a:r>
            <a:r>
              <a:t>))</a:t>
            </a:r>
          </a:p>
          <a:p>
            <a:pPr algn="l" defTabSz="457200">
              <a:defRPr>
                <a:solidFill>
                  <a:srgbClr val="24292E"/>
                </a:solidFill>
              </a:defRPr>
            </a:pPr>
          </a:p>
          <a:p>
            <a:pPr algn="l" defTabSz="457200">
              <a:defRPr sz="4000">
                <a:solidFill>
                  <a:schemeClr val="accent4">
                    <a:hueOff val="-1247790"/>
                    <a:lumOff val="-12326"/>
                  </a:schemeClr>
                </a:solidFill>
              </a:defRPr>
            </a:pPr>
            <a:r>
              <a:t>We can use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(number? n)</a:t>
            </a:r>
            <a:r>
              <a:t> to check if ’n’ is a number.</a:t>
            </a:r>
          </a:p>
        </p:txBody>
      </p:sp>
      <p:sp>
        <p:nvSpPr>
          <p:cNvPr id="190" name="Slide Numb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9" grpId="3"/>
      <p:bldP build="p" bldLvl="5" animBg="1" rev="0" advAuto="0" spid="187" grpId="1"/>
      <p:bldP build="whole" bldLvl="1" animBg="1" rev="0" advAuto="0" spid="188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refix notation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Prefix notation</a:t>
            </a:r>
          </a:p>
        </p:txBody>
      </p:sp>
      <p:sp>
        <p:nvSpPr>
          <p:cNvPr id="193" name="(= (- (+ 3 2) 5) 0) or (= (+ 3 (- 2 5) 0))"/>
          <p:cNvSpPr txBox="1"/>
          <p:nvPr>
            <p:ph type="body" sz="quarter" idx="1"/>
          </p:nvPr>
        </p:nvSpPr>
        <p:spPr>
          <a:xfrm>
            <a:off x="11993810" y="5343702"/>
            <a:ext cx="10642502" cy="3451908"/>
          </a:xfrm>
          <a:prstGeom prst="rect">
            <a:avLst/>
          </a:prstGeom>
        </p:spPr>
        <p:txBody>
          <a:bodyPr anchor="ctr"/>
          <a:lstStyle/>
          <a:p>
            <a: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sz="6800">
                <a:solidFill>
                  <a:srgbClr val="24292E"/>
                </a:solidFill>
              </a:defRPr>
            </a:pPr>
            <a:r>
              <a:t>(</a:t>
            </a:r>
            <a:r>
              <a:rPr>
                <a:solidFill>
                  <a:srgbClr val="005CC5"/>
                </a:solidFill>
              </a:rPr>
              <a:t>=</a:t>
            </a:r>
            <a:r>
              <a:t> (</a:t>
            </a:r>
            <a:r>
              <a:rPr>
                <a:solidFill>
                  <a:srgbClr val="005CC5"/>
                </a:solidFill>
              </a:rPr>
              <a:t>-</a:t>
            </a:r>
            <a:r>
              <a:t> (</a:t>
            </a:r>
            <a:r>
              <a:rPr>
                <a:solidFill>
                  <a:srgbClr val="005CC5"/>
                </a:solidFill>
              </a:rPr>
              <a:t>+</a:t>
            </a:r>
            <a:r>
              <a:t> </a:t>
            </a:r>
            <a:r>
              <a:rPr>
                <a:solidFill>
                  <a:srgbClr val="005CC5"/>
                </a:solidFill>
              </a:rPr>
              <a:t>3</a:t>
            </a:r>
            <a:r>
              <a:t> </a:t>
            </a:r>
            <a:r>
              <a:rPr>
                <a:solidFill>
                  <a:srgbClr val="005CC5"/>
                </a:solidFill>
              </a:rPr>
              <a:t>2</a:t>
            </a:r>
            <a:r>
              <a:t>) </a:t>
            </a:r>
            <a:r>
              <a:rPr>
                <a:solidFill>
                  <a:srgbClr val="005CC5"/>
                </a:solidFill>
              </a:rPr>
              <a:t>5</a:t>
            </a:r>
            <a:r>
              <a:t>) </a:t>
            </a:r>
            <a:r>
              <a:rPr>
                <a:solidFill>
                  <a:srgbClr val="005CC5"/>
                </a:solidFill>
              </a:rPr>
              <a:t>0</a:t>
            </a:r>
            <a:r>
              <a:t>)</a:t>
            </a:r>
            <a:br/>
            <a:r>
              <a:t>or</a:t>
            </a:r>
            <a:br/>
            <a:r>
              <a:t>(</a:t>
            </a:r>
            <a:r>
              <a:rPr>
                <a:solidFill>
                  <a:srgbClr val="005CC5"/>
                </a:solidFill>
              </a:rPr>
              <a:t>=</a:t>
            </a:r>
            <a:r>
              <a:t> (</a:t>
            </a:r>
            <a:r>
              <a:rPr>
                <a:solidFill>
                  <a:srgbClr val="005CC5"/>
                </a:solidFill>
              </a:rPr>
              <a:t>+</a:t>
            </a:r>
            <a:r>
              <a:t> </a:t>
            </a:r>
            <a:r>
              <a:rPr>
                <a:solidFill>
                  <a:srgbClr val="005CC5"/>
                </a:solidFill>
              </a:rPr>
              <a:t>3</a:t>
            </a:r>
            <a:r>
              <a:t> (</a:t>
            </a:r>
            <a:r>
              <a:rPr>
                <a:solidFill>
                  <a:srgbClr val="005CC5"/>
                </a:solidFill>
              </a:rPr>
              <a:t>- 2</a:t>
            </a:r>
            <a:r>
              <a:t> </a:t>
            </a:r>
            <a:r>
              <a:rPr>
                <a:solidFill>
                  <a:srgbClr val="005CC5"/>
                </a:solidFill>
              </a:rPr>
              <a:t>5</a:t>
            </a:r>
            <a:r>
              <a:t>) </a:t>
            </a:r>
            <a:r>
              <a:rPr>
                <a:solidFill>
                  <a:srgbClr val="005CC5"/>
                </a:solidFill>
              </a:rPr>
              <a:t>0</a:t>
            </a:r>
            <a:r>
              <a:t>))</a:t>
            </a:r>
          </a:p>
        </p:txBody>
      </p:sp>
      <p:sp>
        <p:nvSpPr>
          <p:cNvPr id="194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195" name="3 + 2 - 5 = 0"/>
          <p:cNvSpPr txBox="1"/>
          <p:nvPr/>
        </p:nvSpPr>
        <p:spPr>
          <a:xfrm>
            <a:off x="2128688" y="5964201"/>
            <a:ext cx="8493424" cy="2210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57200">
              <a:defRPr sz="6800">
                <a:solidFill>
                  <a:srgbClr val="24292E"/>
                </a:solidFill>
              </a:defRPr>
            </a:lvl1pPr>
          </a:lstStyle>
          <a:p>
            <a:pPr/>
            <a:r>
              <a:t>3 + 2 - 5 = 0</a:t>
            </a:r>
          </a:p>
        </p:txBody>
      </p:sp>
      <p:sp>
        <p:nvSpPr>
          <p:cNvPr id="196" name="Infix"/>
          <p:cNvSpPr txBox="1"/>
          <p:nvPr/>
        </p:nvSpPr>
        <p:spPr>
          <a:xfrm>
            <a:off x="5376167" y="8752372"/>
            <a:ext cx="1998466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Infix</a:t>
            </a:r>
          </a:p>
        </p:txBody>
      </p:sp>
      <p:sp>
        <p:nvSpPr>
          <p:cNvPr id="197" name="Prefix"/>
          <p:cNvSpPr txBox="1"/>
          <p:nvPr/>
        </p:nvSpPr>
        <p:spPr>
          <a:xfrm>
            <a:off x="16127412" y="8752372"/>
            <a:ext cx="237529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SF Mono Bold"/>
              </a:defRPr>
            </a:lvl1pPr>
          </a:lstStyle>
          <a:p>
            <a:pPr/>
            <a:r>
              <a:t>Prefix</a:t>
            </a:r>
          </a:p>
        </p:txBody>
      </p:sp>
      <p:sp>
        <p:nvSpPr>
          <p:cNvPr id="198" name="👆"/>
          <p:cNvSpPr txBox="1"/>
          <p:nvPr/>
        </p:nvSpPr>
        <p:spPr>
          <a:xfrm>
            <a:off x="16749910" y="9590572"/>
            <a:ext cx="1130301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👆</a:t>
            </a:r>
          </a:p>
        </p:txBody>
      </p:sp>
      <p:sp>
        <p:nvSpPr>
          <p:cNvPr id="199" name="Slide Numb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Racket in 5 minu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Racket in 5 minutes</a:t>
            </a:r>
          </a:p>
        </p:txBody>
      </p:sp>
      <p:sp>
        <p:nvSpPr>
          <p:cNvPr id="202" name="Functional programming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Functional programming</a:t>
            </a:r>
          </a:p>
        </p:txBody>
      </p:sp>
      <p:sp>
        <p:nvSpPr>
          <p:cNvPr id="203" name="Procedures are first-class citizens. We can assign them to an identifier just like any other value.…"/>
          <p:cNvSpPr txBox="1"/>
          <p:nvPr>
            <p:ph type="body" idx="1"/>
          </p:nvPr>
        </p:nvSpPr>
        <p:spPr>
          <a:xfrm>
            <a:off x="1206500" y="4248504"/>
            <a:ext cx="21798113" cy="8256012"/>
          </a:xfrm>
          <a:prstGeom prst="rect">
            <a:avLst/>
          </a:prstGeom>
        </p:spPr>
        <p:txBody>
          <a:bodyPr numCol="2" spcCol="1089905"/>
          <a:lstStyle/>
          <a:p>
            <a:pPr marL="0" indent="0">
              <a:buSzTx/>
              <a:buNone/>
            </a:pPr>
            <a:r>
              <a:t>Procedures are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first-class</a:t>
            </a:r>
            <a:r>
              <a:t> citizens. We can assign them to an identifier just like any other value.</a:t>
            </a:r>
          </a:p>
          <a:p>
            <a:pPr marL="0" indent="0">
              <a:buSzTx/>
              <a:buNone/>
            </a:pPr>
            <a:r>
              <a:t>‘lambda’s (also ‘</a:t>
            </a:r>
            <a:r>
              <a:rPr>
                <a:solidFill>
                  <a:srgbClr val="D73A49"/>
                </a:solidFill>
              </a:rPr>
              <a:t>λ</a:t>
            </a:r>
            <a:r>
              <a:t>’) are </a:t>
            </a:r>
            <a:r>
              <a:rPr>
                <a:latin typeface="+mn-lt"/>
                <a:ea typeface="+mn-ea"/>
                <a:cs typeface="+mn-cs"/>
                <a:sym typeface="SF Mono Bold"/>
              </a:rPr>
              <a:t>unnamed</a:t>
            </a:r>
            <a:r>
              <a:t> procedures:</a:t>
            </a:r>
          </a:p>
          <a:p>
            <a:pPr marL="0" indent="0">
              <a:buSzTx/>
              <a:buNone/>
            </a:pPr>
            <a:r>
              <a:t>(</a:t>
            </a:r>
            <a:r>
              <a:rPr>
                <a:solidFill>
                  <a:srgbClr val="D73A49"/>
                </a:solidFill>
              </a:rPr>
              <a:t>λ</a:t>
            </a:r>
            <a:r>
              <a:t> (</a:t>
            </a:r>
            <a:r>
              <a:rPr>
                <a:solidFill>
                  <a:srgbClr val="E36209"/>
                </a:solidFill>
              </a:rPr>
              <a:t>x</a:t>
            </a:r>
            <a:r>
              <a:t>) (</a:t>
            </a:r>
            <a:r>
              <a:rPr>
                <a:solidFill>
                  <a:srgbClr val="005CC5"/>
                </a:solidFill>
              </a:rPr>
              <a:t>+</a:t>
            </a:r>
            <a:r>
              <a:t> x </a:t>
            </a:r>
            <a:r>
              <a:rPr>
                <a:solidFill>
                  <a:srgbClr val="005CC5"/>
                </a:solidFill>
              </a:rPr>
              <a:t>5</a:t>
            </a:r>
            <a:r>
              <a:t>))</a:t>
            </a:r>
          </a:p>
          <a:p>
            <a:pPr marL="0" indent="0">
              <a:buSzTx/>
              <a:buNone/>
            </a:pPr>
            <a:r>
              <a:t>Btw, we can assign a value to an identifier with:</a:t>
            </a: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D73A49"/>
                </a:solidFill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D73A49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t>define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two</a:t>
            </a:r>
            <a:r>
              <a:rPr>
                <a:solidFill>
                  <a:srgbClr val="24292E"/>
                </a:solidFill>
              </a:rPr>
              <a:t> </a:t>
            </a:r>
            <a:r>
              <a:rPr>
                <a:solidFill>
                  <a:srgbClr val="005CC5"/>
                </a:solidFill>
              </a:rPr>
              <a:t>2</a:t>
            </a:r>
            <a:r>
              <a:rPr>
                <a:solidFill>
                  <a:srgbClr val="24292E"/>
                </a:solidFill>
              </a:rPr>
              <a:t>)</a:t>
            </a:r>
            <a:endParaRPr>
              <a:solidFill>
                <a:srgbClr val="24292E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D73A49"/>
                </a:solidFill>
              </a:defRPr>
            </a:pPr>
            <a:endParaRPr>
              <a:solidFill>
                <a:srgbClr val="24292E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D73A49"/>
                </a:solidFill>
              </a:defRPr>
            </a:pPr>
            <a:r>
              <a:rPr>
                <a:solidFill>
                  <a:srgbClr val="24292E"/>
                </a:solidFill>
              </a:rPr>
              <a:t>We can make a named procedure ‘sum-five’:</a:t>
            </a:r>
            <a:endParaRPr>
              <a:solidFill>
                <a:srgbClr val="24292E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D73A49"/>
                </a:solidFill>
              </a:defRPr>
            </a:pPr>
            <a:endParaRPr>
              <a:solidFill>
                <a:srgbClr val="24292E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005CC5"/>
                </a:solidFill>
              </a:defRPr>
            </a:pPr>
            <a:r>
              <a:rPr>
                <a:solidFill>
                  <a:srgbClr val="24292E"/>
                </a:solidFill>
              </a:rPr>
              <a:t>(</a:t>
            </a:r>
            <a:r>
              <a:rPr>
                <a:solidFill>
                  <a:srgbClr val="D73A49"/>
                </a:solidFill>
              </a:rPr>
              <a:t>define</a:t>
            </a:r>
            <a:r>
              <a:rPr>
                <a:solidFill>
                  <a:srgbClr val="24292E"/>
                </a:solidFill>
              </a:rPr>
              <a:t> </a:t>
            </a:r>
            <a:r>
              <a:t>sum-five</a:t>
            </a:r>
            <a:endParaRPr>
              <a:solidFill>
                <a:srgbClr val="24292E"/>
              </a:solidFill>
            </a:endParaR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>
                <a:solidFill>
                  <a:srgbClr val="24292E"/>
                </a:solidFill>
              </a:defRPr>
            </a:pPr>
            <a:r>
              <a:t>  (</a:t>
            </a:r>
            <a:r>
              <a:rPr>
                <a:solidFill>
                  <a:srgbClr val="D73A49"/>
                </a:solidFill>
              </a:rPr>
              <a:t>λ</a:t>
            </a:r>
            <a:r>
              <a:t> (</a:t>
            </a:r>
            <a:r>
              <a:rPr>
                <a:solidFill>
                  <a:srgbClr val="E36209"/>
                </a:solidFill>
              </a:rPr>
              <a:t>x</a:t>
            </a:r>
            <a:r>
              <a:t>) (</a:t>
            </a:r>
            <a:r>
              <a:rPr>
                <a:solidFill>
                  <a:srgbClr val="005CC5"/>
                </a:solidFill>
              </a:rPr>
              <a:t>+</a:t>
            </a:r>
            <a:r>
              <a:t> x </a:t>
            </a:r>
            <a:r>
              <a:rPr>
                <a:solidFill>
                  <a:srgbClr val="005CC5"/>
                </a:solidFill>
              </a:rPr>
              <a:t>5</a:t>
            </a:r>
            <a:r>
              <a:t>)))</a:t>
            </a:r>
          </a:p>
        </p:txBody>
      </p:sp>
      <p:sp>
        <p:nvSpPr>
          <p:cNvPr id="204" name="Slide Number"/>
          <p:cNvSpPr txBox="1"/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03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5E5E5E"/>
      </a:dk1>
      <a:lt1>
        <a:srgbClr val="005E00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SF Mono Bold"/>
        <a:ea typeface="SF Mono Bold"/>
        <a:cs typeface="SF Mono Bold"/>
      </a:majorFont>
      <a:minorFont>
        <a:latin typeface="SF Mono Bold"/>
        <a:ea typeface="SF Mono Bold"/>
        <a:cs typeface="SF Mono Bold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SF Mono Regular"/>
            <a:ea typeface="SF Mono Regular"/>
            <a:cs typeface="SF Mono Regular"/>
            <a:sym typeface="SF Mono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SF Mono Bold"/>
        <a:ea typeface="SF Mono Bold"/>
        <a:cs typeface="SF Mono Bold"/>
      </a:majorFont>
      <a:minorFont>
        <a:latin typeface="SF Mono Bold"/>
        <a:ea typeface="SF Mono Bold"/>
        <a:cs typeface="SF Mono Bold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SF Mono Regular"/>
            <a:ea typeface="SF Mono Regular"/>
            <a:cs typeface="SF Mono Regular"/>
            <a:sym typeface="SF Mono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